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8" r:id="rId3"/>
    <p:sldId id="257" r:id="rId4"/>
    <p:sldId id="279" r:id="rId5"/>
    <p:sldId id="258" r:id="rId6"/>
    <p:sldId id="259" r:id="rId7"/>
    <p:sldId id="280" r:id="rId8"/>
    <p:sldId id="260" r:id="rId9"/>
    <p:sldId id="282" r:id="rId10"/>
    <p:sldId id="283" r:id="rId11"/>
    <p:sldId id="284" r:id="rId12"/>
    <p:sldId id="261" r:id="rId13"/>
    <p:sldId id="262" r:id="rId14"/>
    <p:sldId id="263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1" d="100"/>
          <a:sy n="81" d="100"/>
        </p:scale>
        <p:origin x="-834" y="-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C9E6-26BA-41B5-A012-67763179E37A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DF0C-B0E9-4ABD-A584-9F88976E6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C9E6-26BA-41B5-A012-67763179E37A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DF0C-B0E9-4ABD-A584-9F88976E6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C9E6-26BA-41B5-A012-67763179E37A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DF0C-B0E9-4ABD-A584-9F88976E6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C9E6-26BA-41B5-A012-67763179E37A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DF0C-B0E9-4ABD-A584-9F88976E6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C9E6-26BA-41B5-A012-67763179E37A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DF0C-B0E9-4ABD-A584-9F88976E6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C9E6-26BA-41B5-A012-67763179E37A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DF0C-B0E9-4ABD-A584-9F88976E6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2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C9E6-26BA-41B5-A012-67763179E37A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DF0C-B0E9-4ABD-A584-9F88976E6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C9E6-26BA-41B5-A012-67763179E37A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DF0C-B0E9-4ABD-A584-9F88976E6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C9E6-26BA-41B5-A012-67763179E37A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DF0C-B0E9-4ABD-A584-9F88976E6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1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C9E6-26BA-41B5-A012-67763179E37A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FDF0C-B0E9-4ABD-A584-9F88976E6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C9E6-26BA-41B5-A012-67763179E37A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CC3FDF0C-B0E9-4ABD-A584-9F88976E6B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2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2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A3C9E6-26BA-41B5-A012-67763179E37A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3FDF0C-B0E9-4ABD-A584-9F88976E6BB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&#1041;&#1102;&#1076;&#1078;&#1077;&#1090;%20&#1076;&#1083;&#1103;%20&#1075;&#1088;&#1072;&#1078;&#1076;&#1072;&#1085;%20&#1064;&#1077;&#1088;&#1077;&#1075;&#1077;&#1096;%20&#1085;&#1072;%202017%20&#1075;&#1086;&#1076;.pptx" TargetMode="External"/><Relationship Id="rId7" Type="http://schemas.openxmlformats.org/officeDocument/2006/relationships/image" Target="../media/image6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1341438"/>
            <a:ext cx="8424863" cy="5183187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4313"/>
            <a:ext cx="174307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7744" y="692696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БЮДЖЕТА ДЛЯ ГРАЖДАН</a:t>
            </a:r>
            <a:endParaRPr lang="en-US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600" dirty="0" smtClean="0">
                <a:latin typeface="+mj-lt"/>
              </a:rPr>
              <a:t> </a:t>
            </a:r>
            <a:r>
              <a:rPr lang="ru-RU" sz="1600" dirty="0" smtClean="0">
                <a:latin typeface="+mj-lt"/>
              </a:rPr>
              <a:t>разработан на основании решения Совета народных депутатов Шерегешского городского поселения </a:t>
            </a:r>
            <a:r>
              <a:rPr lang="ru-RU" sz="1600" dirty="0" smtClean="0">
                <a:latin typeface="+mj-lt"/>
                <a:hlinkClick r:id="rId3" action="ppaction://hlinkpres?slideindex=1&amp;slidetitle="/>
              </a:rPr>
              <a:t>№ 4</a:t>
            </a:r>
            <a:r>
              <a:rPr lang="en-US" sz="1600" dirty="0" smtClean="0">
                <a:latin typeface="+mj-lt"/>
                <a:hlinkClick r:id="rId3" action="ppaction://hlinkpres?slideindex=1&amp;slidetitle="/>
              </a:rPr>
              <a:t>62</a:t>
            </a:r>
            <a:r>
              <a:rPr lang="ru-RU" sz="1600" dirty="0" smtClean="0">
                <a:latin typeface="+mj-lt"/>
                <a:hlinkClick r:id="rId3" action="ppaction://hlinkpres?slideindex=1&amp;slidetitle="/>
              </a:rPr>
              <a:t> от 2</a:t>
            </a:r>
            <a:r>
              <a:rPr lang="en-US" sz="1600" dirty="0" smtClean="0">
                <a:latin typeface="+mj-lt"/>
                <a:hlinkClick r:id="rId3" action="ppaction://hlinkpres?slideindex=1&amp;slidetitle="/>
              </a:rPr>
              <a:t>2</a:t>
            </a:r>
            <a:r>
              <a:rPr lang="ru-RU" sz="1600" dirty="0" smtClean="0">
                <a:latin typeface="+mj-lt"/>
                <a:hlinkClick r:id="rId3" action="ppaction://hlinkpres?slideindex=1&amp;slidetitle="/>
              </a:rPr>
              <a:t>.1</a:t>
            </a:r>
            <a:r>
              <a:rPr lang="en-US" sz="1600" dirty="0" smtClean="0">
                <a:latin typeface="+mj-lt"/>
                <a:hlinkClick r:id="rId3" action="ppaction://hlinkpres?slideindex=1&amp;slidetitle="/>
              </a:rPr>
              <a:t>2</a:t>
            </a:r>
            <a:r>
              <a:rPr lang="ru-RU" sz="1600" dirty="0" smtClean="0">
                <a:latin typeface="+mj-lt"/>
                <a:hlinkClick r:id="rId3" action="ppaction://hlinkpres?slideindex=1&amp;slidetitle="/>
              </a:rPr>
              <a:t>.201</a:t>
            </a:r>
            <a:r>
              <a:rPr lang="en-US" sz="1600" dirty="0" smtClean="0">
                <a:latin typeface="+mj-lt"/>
                <a:hlinkClick r:id="rId3" action="ppaction://hlinkpres?slideindex=1&amp;slidetitle="/>
              </a:rPr>
              <a:t>6</a:t>
            </a:r>
            <a:r>
              <a:rPr lang="ru-RU" sz="1600" dirty="0" smtClean="0">
                <a:latin typeface="+mj-lt"/>
                <a:hlinkClick r:id="rId3" action="ppaction://hlinkpres?slideindex=1&amp;slidetitle="/>
              </a:rPr>
              <a:t>г</a:t>
            </a:r>
            <a:r>
              <a:rPr lang="ru-RU" sz="1600" dirty="0" smtClean="0">
                <a:hlinkClick r:id="rId3" action="ppaction://hlinkpres?slideindex=1&amp;slidetitle="/>
              </a:rPr>
              <a:t>.</a:t>
            </a:r>
            <a:endParaRPr lang="ru-RU" sz="1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182" y="4077072"/>
            <a:ext cx="3068601" cy="230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3863" y="4077072"/>
            <a:ext cx="5028889" cy="230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182" y="2382752"/>
            <a:ext cx="2621244" cy="1723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382751"/>
            <a:ext cx="2680590" cy="160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347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305800" cy="1442424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ПО ДОХОДАМ БЮДЖЕТА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 «ШЕРЕГЕШСКОЕ ГОРОДСКОЕ ПОСЕЛЕНИЕ» НА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7-2019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годы.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89362703"/>
              </p:ext>
            </p:extLst>
          </p:nvPr>
        </p:nvGraphicFramePr>
        <p:xfrm>
          <a:off x="467544" y="2132856"/>
          <a:ext cx="8280919" cy="44644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50928"/>
                <a:gridCol w="1168747"/>
                <a:gridCol w="1196247"/>
                <a:gridCol w="1264997"/>
              </a:tblGrid>
              <a:tr h="23734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Наименование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2017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2018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2019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3734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Налог на доходы физических лиц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15320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15519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15721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3734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Доходы от уплаты акцизов на автомобильный бензин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1554,7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1530,3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1722,7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3734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Налог на имущество физических лиц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508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546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584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3734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Земельный налог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3683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3731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3768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3734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Госпошлина за совершение нотариальных действий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94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98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102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3734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Налоговые доходы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21159,7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21424,3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21897,7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42959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Доходы, получаемые в виде арендной платы за земельные участки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>
                          <a:effectLst/>
                          <a:latin typeface="+mj-lt"/>
                        </a:rPr>
                        <a:t>11016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>
                          <a:effectLst/>
                          <a:latin typeface="+mj-lt"/>
                        </a:rPr>
                        <a:t>11288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>
                          <a:effectLst/>
                          <a:latin typeface="+mj-lt"/>
                        </a:rPr>
                        <a:t>11852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3734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Доходы от сдачи в аренду имущества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90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140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140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3734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Платежи при пользовании природными ресурсами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102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108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114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3734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Доходы от продажи земельных участков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300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500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500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3734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Штрафы, санкции, возмещение ущерба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3734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Неналоговые доходы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11515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>
                          <a:effectLst/>
                          <a:latin typeface="+mj-lt"/>
                        </a:rPr>
                        <a:t>12043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>
                          <a:effectLst/>
                          <a:latin typeface="+mj-lt"/>
                        </a:rPr>
                        <a:t>12613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3734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Дотация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13235,9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12297,2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11762,2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3734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Трансферты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9700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1300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1300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3734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Субвенции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352,9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352,9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352,9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3734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Безвозмездные поступления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23288,8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13950,1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13415,1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3734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ВСЕГО ДОХОДОВ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55963,5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47417,4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47925,8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1206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80728"/>
            <a:ext cx="82089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РАСХОДЫ БЮДЖЕТА ПО ОСНОВНЫМ ФУНКЦИЯМ</a:t>
            </a:r>
          </a:p>
          <a:p>
            <a:r>
              <a:rPr lang="ru-RU" dirty="0"/>
              <a:t>ГОСУДАРСТВА</a:t>
            </a:r>
          </a:p>
          <a:p>
            <a:r>
              <a:rPr lang="ru-RU" dirty="0"/>
              <a:t>Расходы бюджета – выплачиваемые из бюджета денежные средства</a:t>
            </a:r>
          </a:p>
          <a:p>
            <a:r>
              <a:rPr lang="ru-RU" dirty="0"/>
              <a:t>* Общегосударственные вопросы</a:t>
            </a:r>
          </a:p>
          <a:p>
            <a:r>
              <a:rPr lang="ru-RU" dirty="0"/>
              <a:t>*Первичный воинский учет</a:t>
            </a:r>
          </a:p>
          <a:p>
            <a:r>
              <a:rPr lang="ru-RU" dirty="0"/>
              <a:t>*Пожарная безопасность,</a:t>
            </a:r>
          </a:p>
          <a:p>
            <a:r>
              <a:rPr lang="ru-RU" dirty="0"/>
              <a:t>*гражданская оборона,</a:t>
            </a:r>
          </a:p>
          <a:p>
            <a:r>
              <a:rPr lang="ru-RU" dirty="0"/>
              <a:t>*предупреждение </a:t>
            </a:r>
            <a:r>
              <a:rPr lang="ru-RU" dirty="0" smtClean="0"/>
              <a:t>чрезвычайных ситуаций</a:t>
            </a:r>
            <a:endParaRPr lang="ru-RU" dirty="0"/>
          </a:p>
          <a:p>
            <a:r>
              <a:rPr lang="ru-RU" dirty="0"/>
              <a:t>*Национальная экономика</a:t>
            </a:r>
          </a:p>
          <a:p>
            <a:r>
              <a:rPr lang="ru-RU" dirty="0"/>
              <a:t>*Жилищно-коммунальное хозяйство</a:t>
            </a:r>
          </a:p>
          <a:p>
            <a:r>
              <a:rPr lang="ru-RU" dirty="0"/>
              <a:t>*Образование</a:t>
            </a:r>
          </a:p>
          <a:p>
            <a:r>
              <a:rPr lang="ru-RU" dirty="0"/>
              <a:t>*Культура, кинематография</a:t>
            </a:r>
          </a:p>
          <a:p>
            <a:r>
              <a:rPr lang="ru-RU" dirty="0"/>
              <a:t>*Социальная политика</a:t>
            </a:r>
          </a:p>
          <a:p>
            <a:r>
              <a:rPr lang="ru-RU" dirty="0"/>
              <a:t>*Физическая культура и спорт</a:t>
            </a:r>
          </a:p>
          <a:p>
            <a:r>
              <a:rPr lang="ru-RU" dirty="0"/>
              <a:t>*Межбюджетные трансферты общего характера бюджетам субъектов Российской Федерации</a:t>
            </a:r>
          </a:p>
          <a:p>
            <a:r>
              <a:rPr lang="ru-RU" dirty="0"/>
              <a:t>и муниципальных образований</a:t>
            </a:r>
          </a:p>
        </p:txBody>
      </p:sp>
    </p:spTree>
    <p:extLst>
      <p:ext uri="{BB962C8B-B14F-4D97-AF65-F5344CB8AC3E}">
        <p14:creationId xmlns:p14="http://schemas.microsoft.com/office/powerpoint/2010/main" xmlns="" val="60994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58401371"/>
              </p:ext>
            </p:extLst>
          </p:nvPr>
        </p:nvGraphicFramePr>
        <p:xfrm>
          <a:off x="179512" y="692690"/>
          <a:ext cx="8568951" cy="57606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85802"/>
                <a:gridCol w="1217938"/>
                <a:gridCol w="1250271"/>
                <a:gridCol w="1314940"/>
              </a:tblGrid>
              <a:tr h="38404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РАСХОДЫ ШЕРЕГЕШСКОГО ГОРОДСКОГО ПОСЕЛЕНИЯ НА 2017-2019 ГОДЫ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4043">
                <a:tc gridSpan="4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384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Наименование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2017 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2018 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2019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384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Общегосударственные вопросы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5601,6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5607,6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5627,6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384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Национальная оборона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352,9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352,9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352,9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384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Национальная безопасность и правоохранительная деятельность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343,2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343,2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340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384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Национальная экономика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9390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7630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7630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384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Жилищно-коммунальное хозяйство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25010,8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14072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13394,1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384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Образование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1040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1040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1040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384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Культура, кинематография и средства массовой информации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15799,8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15799,8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15799,8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384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Социальная политика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90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90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90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384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Физическая культура и спорт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1035,2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1037,7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1037,7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384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Средства массовой информации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300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300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300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384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Условно утвержденные расходы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1144,2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2313,7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384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ИТОГО РАСХОДОВ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58963,5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+mj-lt"/>
                        </a:rPr>
                        <a:t>47417,4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+mj-lt"/>
                        </a:rPr>
                        <a:t>47925,8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3701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СТРУКТУРА РАСХОДОВ БЮДЖЕТА</a:t>
            </a:r>
            <a:br>
              <a:rPr lang="ru-RU" sz="3200" dirty="0"/>
            </a:br>
            <a:r>
              <a:rPr lang="ru-RU" sz="3200" dirty="0"/>
              <a:t>МО « ШЕРЕГЕШСКОЕ ГОРОДСКОЕ ПОСЕЛЕНИЕ 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454" y="2060848"/>
            <a:ext cx="7967663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1901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424936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6863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11163" y="2506663"/>
            <a:ext cx="9967913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9571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6264696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1"/>
                </a:solidFill>
              </a:rPr>
              <a:t>                                                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Шерегешцы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«Бюджета для граждан» на 2017 и период 2018-2019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годы,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созданный для обеспечения большей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прозрачности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открытости и доступности бюджетного процесса для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Шерегешского городского поселения.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Наверняка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многих Шерегешцев волнует вопрос, на какие цели расходуются средства городского поселения. Каждый вправе в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удобной и доступной форме получать информацию 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направлениях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политики, проводимой на территории Шерегешского городского поселения, чтобы иметь возможность самостоятельно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об эффективности расходования средств.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Надеемся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представление бюджета муниципального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понятной и доступной форме повысит уровень общественного участия жителей поселка в бюджетном процессе муниципального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Шерегешское городское поселение.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«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размещается на официальном сайте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Шерегешского городского поселения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admsheregesh.my1.ru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главы администрации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Шерегешского городского поселения                          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И.А.Идимешев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4522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БЮДЖЕТ Шерегешского городского поселения</a:t>
            </a:r>
            <a:br>
              <a:rPr lang="ru-RU" sz="3200" dirty="0" smtClean="0"/>
            </a:br>
            <a:r>
              <a:rPr lang="ru-RU" sz="3200" dirty="0" smtClean="0"/>
              <a:t>на 201</a:t>
            </a:r>
            <a:r>
              <a:rPr lang="en-US" sz="3200" dirty="0" smtClean="0"/>
              <a:t>7</a:t>
            </a:r>
            <a:r>
              <a:rPr lang="ru-RU" sz="3200" dirty="0" smtClean="0"/>
              <a:t> год</a:t>
            </a:r>
            <a:endParaRPr lang="ru-RU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064896" cy="4723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331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0352" y="836712"/>
            <a:ext cx="7772400" cy="1296144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СОЦИАЛЬНО-ЭКОНОМИЧЕСКИЕ ПОКАЗАТЕЛИ НА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30352" y="2276872"/>
            <a:ext cx="7772400" cy="4176464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Численность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– 10 295 чел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Объем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отгруженных товаров собственного производства, выполненных работ и услуг – 797,5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Среднемесячная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з/плата – 29 780 руб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Уровень безработицы – 1,7 %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726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1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бюджет?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важнейший инструмент регулирования экономики. В нем отражены цели развития общества и запланированы расходы для их достижения. Кроме того, бюджет – это обязательный для исполнения закон, являющийся основой системы контроля за сбором и эффективным расходованием бюджетных средств.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24945"/>
            <a:ext cx="4038600" cy="323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56997"/>
            <a:ext cx="4038600" cy="329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8389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820472" cy="626469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Бюджетный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в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Шерегешском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поселении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регламентируемая законодательством Российской Федерации деятельность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Бюджетный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состоит из следующих этапов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Составление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(Администрация Шерегешского городского поселения ) и представление проекта бюджета (Глава Шерегешского городского поселения );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Рассмотрение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бюджета (Совет народных депутатов Шерегешского городского поселения );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Бюджет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Шерегешского городского поселения рассматривается в двух чтениях (Совет народных депутатов Шерегешского городского поселения );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Подписание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опубликование решения о бюджете (Глава Шерегешского городского поселения , председатель Совета народных депутатов Шерегешского городского поселения );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Внесение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 и дополнений в решение о бюджете;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Исполнение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119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понять, как устроен бюджет, сравним его с бюджетом отдельной семьи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Бюджет </a:t>
            </a:r>
            <a:r>
              <a:rPr lang="ru-RU" dirty="0"/>
              <a:t>любой семьи делится на две части:</a:t>
            </a:r>
          </a:p>
        </p:txBody>
      </p:sp>
      <p:sp>
        <p:nvSpPr>
          <p:cNvPr id="5" name="Овал 4"/>
          <p:cNvSpPr/>
          <p:nvPr/>
        </p:nvSpPr>
        <p:spPr>
          <a:xfrm>
            <a:off x="899592" y="2708920"/>
            <a:ext cx="3096344" cy="13681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Доходы</a:t>
            </a:r>
            <a:r>
              <a:rPr lang="ru-RU" dirty="0"/>
              <a:t> </a:t>
            </a:r>
          </a:p>
        </p:txBody>
      </p:sp>
      <p:sp>
        <p:nvSpPr>
          <p:cNvPr id="6" name="Овал 5"/>
          <p:cNvSpPr/>
          <p:nvPr/>
        </p:nvSpPr>
        <p:spPr>
          <a:xfrm>
            <a:off x="5436096" y="2636912"/>
            <a:ext cx="3168352" cy="151216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Расходы</a:t>
            </a:r>
          </a:p>
        </p:txBody>
      </p:sp>
      <p:sp>
        <p:nvSpPr>
          <p:cNvPr id="8" name="Овал 7"/>
          <p:cNvSpPr/>
          <p:nvPr/>
        </p:nvSpPr>
        <p:spPr>
          <a:xfrm>
            <a:off x="3419872" y="4149080"/>
            <a:ext cx="2592288" cy="10801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Бюджет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059832" y="4077072"/>
            <a:ext cx="576064" cy="28803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5796136" y="4077072"/>
            <a:ext cx="432048" cy="28803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15616" y="5805264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Дефицит </a:t>
            </a:r>
            <a:r>
              <a:rPr lang="ru-RU" dirty="0"/>
              <a:t>(расходы больше доходов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r>
              <a:rPr lang="ru-RU" dirty="0" smtClean="0"/>
              <a:t>                                     Профицит </a:t>
            </a:r>
            <a:r>
              <a:rPr lang="ru-RU" dirty="0"/>
              <a:t>(доходы больше расходов)</a:t>
            </a:r>
          </a:p>
        </p:txBody>
      </p:sp>
      <p:sp>
        <p:nvSpPr>
          <p:cNvPr id="20" name="Минус 19"/>
          <p:cNvSpPr/>
          <p:nvPr/>
        </p:nvSpPr>
        <p:spPr>
          <a:xfrm>
            <a:off x="2447764" y="6021288"/>
            <a:ext cx="396044" cy="45719"/>
          </a:xfrm>
          <a:prstGeom prst="mathMin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люс 20"/>
          <p:cNvSpPr/>
          <p:nvPr/>
        </p:nvSpPr>
        <p:spPr>
          <a:xfrm>
            <a:off x="2447764" y="6373903"/>
            <a:ext cx="396044" cy="36004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179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+mn-lt"/>
              </a:rPr>
              <a:t>ДОХОДЫ БЮДЖЕТА </a:t>
            </a:r>
            <a:r>
              <a:rPr lang="ru-RU" sz="2200" b="1" dirty="0">
                <a:solidFill>
                  <a:schemeClr val="tx1"/>
                </a:solidFill>
                <a:latin typeface="+mn-lt"/>
              </a:rPr>
              <a:t>– </a:t>
            </a:r>
            <a:r>
              <a:rPr lang="ru-RU" sz="2200" b="1" i="1" dirty="0">
                <a:solidFill>
                  <a:schemeClr val="tx1"/>
                </a:solidFill>
                <a:latin typeface="+mn-lt"/>
              </a:rPr>
              <a:t>поступающие в бюджет денежные средства.</a:t>
            </a:r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179512" y="1412776"/>
            <a:ext cx="8856984" cy="544522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ru-RU" sz="2400" b="1" dirty="0" smtClean="0">
              <a:solidFill>
                <a:srgbClr val="0066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3068960"/>
            <a:ext cx="2160240" cy="360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Налоговые доходы:</a:t>
            </a:r>
            <a:endParaRPr lang="ru-RU" dirty="0"/>
          </a:p>
          <a:p>
            <a:r>
              <a:rPr lang="ru-RU" dirty="0"/>
              <a:t>- налог на доходы физических лиц;</a:t>
            </a:r>
          </a:p>
          <a:p>
            <a:r>
              <a:rPr lang="ru-RU" dirty="0"/>
              <a:t>- акцизы по подакцизным товарам;</a:t>
            </a:r>
          </a:p>
          <a:p>
            <a:r>
              <a:rPr lang="ru-RU" dirty="0"/>
              <a:t>- налог на имущество физических лиц;</a:t>
            </a:r>
          </a:p>
          <a:p>
            <a:r>
              <a:rPr lang="ru-RU" dirty="0"/>
              <a:t>- земельный налог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87624" y="1556794"/>
            <a:ext cx="662473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Times New Roman"/>
                <a:cs typeface="Times New Roman"/>
              </a:rPr>
              <a:t>Доходы бюджета муниципального образования Шерегешское городское поселение</a:t>
            </a:r>
            <a:endParaRPr lang="ru-RU" sz="1100" dirty="0">
              <a:solidFill>
                <a:schemeClr val="bg1">
                  <a:lumMod val="95000"/>
                </a:schemeClr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15816" y="2924944"/>
            <a:ext cx="3744416" cy="3933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Неналоговые доходы:</a:t>
            </a:r>
            <a:endParaRPr lang="ru-RU" dirty="0"/>
          </a:p>
          <a:p>
            <a:r>
              <a:rPr lang="ru-RU" dirty="0"/>
              <a:t>- доходы от использования муниципального имущества;</a:t>
            </a:r>
          </a:p>
          <a:p>
            <a:r>
              <a:rPr lang="ru-RU" dirty="0"/>
              <a:t>- доходы от оказания платных услуг и компенсации затрат государства;</a:t>
            </a:r>
          </a:p>
          <a:p>
            <a:r>
              <a:rPr lang="ru-RU" dirty="0"/>
              <a:t>- доходы от продажи материальных и нематериальных активов,</a:t>
            </a:r>
          </a:p>
          <a:p>
            <a:r>
              <a:rPr lang="ru-RU" dirty="0"/>
              <a:t>- штрафы, санкции, возмещение ущерба;</a:t>
            </a:r>
          </a:p>
          <a:p>
            <a:r>
              <a:rPr lang="ru-RU" dirty="0"/>
              <a:t>-платежи при пользовании природными ресурсами;</a:t>
            </a:r>
          </a:p>
          <a:p>
            <a:r>
              <a:rPr lang="ru-RU" dirty="0"/>
              <a:t>- прочие неналоговые доходы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76256" y="3068960"/>
            <a:ext cx="2160240" cy="360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Безвозмездные поступления:</a:t>
            </a:r>
            <a:endParaRPr lang="ru-RU" dirty="0"/>
          </a:p>
          <a:p>
            <a:r>
              <a:rPr lang="ru-RU" dirty="0"/>
              <a:t>- дотации;</a:t>
            </a:r>
          </a:p>
          <a:p>
            <a:r>
              <a:rPr lang="ru-RU" dirty="0"/>
              <a:t>- иные межбюджетные трансферты;</a:t>
            </a:r>
          </a:p>
          <a:p>
            <a:r>
              <a:rPr lang="ru-RU" dirty="0"/>
              <a:t>- прочие безвозмездные поступления</a:t>
            </a:r>
          </a:p>
        </p:txBody>
      </p:sp>
      <p:cxnSp>
        <p:nvCxnSpPr>
          <p:cNvPr id="4096" name="Прямая соединительная линия 4095"/>
          <p:cNvCxnSpPr/>
          <p:nvPr/>
        </p:nvCxnSpPr>
        <p:spPr>
          <a:xfrm>
            <a:off x="4499992" y="2276872"/>
            <a:ext cx="0" cy="64807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99" name="Прямая соединительная линия 4098"/>
          <p:cNvCxnSpPr/>
          <p:nvPr/>
        </p:nvCxnSpPr>
        <p:spPr>
          <a:xfrm>
            <a:off x="1619672" y="2600908"/>
            <a:ext cx="619268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01" name="Прямая соединительная линия 4100"/>
          <p:cNvCxnSpPr>
            <a:endCxn id="7" idx="0"/>
          </p:cNvCxnSpPr>
          <p:nvPr/>
        </p:nvCxnSpPr>
        <p:spPr>
          <a:xfrm>
            <a:off x="1619672" y="2600910"/>
            <a:ext cx="0" cy="46805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03" name="Прямая соединительная линия 4102"/>
          <p:cNvCxnSpPr/>
          <p:nvPr/>
        </p:nvCxnSpPr>
        <p:spPr>
          <a:xfrm>
            <a:off x="7812360" y="2600910"/>
            <a:ext cx="0" cy="468052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1584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СТРУКТУРА ДОХОДОВ БЮДЖЕТА </a:t>
            </a:r>
            <a:br>
              <a:rPr lang="ru-RU" sz="3200" dirty="0"/>
            </a:br>
            <a:r>
              <a:rPr lang="ru-RU" sz="3200" dirty="0"/>
              <a:t>МО «ШЕРЕГЕШСКОЕ ГОРОДСКОЕ ПОСЕЛЕНИЕ»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06767"/>
            <a:ext cx="7907634" cy="4753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0389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820</TotalTime>
  <Words>566</Words>
  <Application>Microsoft Office PowerPoint</Application>
  <PresentationFormat>Экран (4:3)</PresentationFormat>
  <Paragraphs>186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Слайд 1</vt:lpstr>
      <vt:lpstr>                                                 Уважаемые Шерегешцы!        Представляю Вам  «Бюджета для граждан» на 2017 и период 2018-2019 годы, созданный для обеспечения большей прозрачности, открытости и доступности бюджетного процесса для жителей Шерегешского городского поселения.      Наверняка многих Шерегешцев волнует вопрос, на какие цели расходуются средства городского поселения. Каждый вправе в максимально удобной и доступной форме получать информацию о направлениях бюджетной политики, проводимой на территории Шерегешского городского поселения, чтобы иметь возможность самостоятельно делать выводы об эффективности расходования средств.     Надеемся, что представление бюджета муниципального образования в понятной и доступной форме повысит уровень общественного участия жителей поселка в бюджетном процессе муниципального образования Шерегешское городское поселение.     «Бюджет для граждан» размещается на официальном сайте  администрации Шерегешского городского поселения admsheregesh.my1.ru  Заместитель главы администрации  Шерегешского городского поселения                           И.А.Идимешев </vt:lpstr>
      <vt:lpstr>БЮДЖЕТ Шерегешского городского поселения на 2017 год</vt:lpstr>
      <vt:lpstr>ОСНОВНЫЕ СОЦИАЛЬНО-ЭКОНОМИЧЕСКИЕ ПОКАЗАТЕЛИ НА 2017 ГОД</vt:lpstr>
      <vt:lpstr>Что такое бюджет? Бюджет – важнейший инструмент регулирования экономики. В нем отражены цели развития общества и запланированы расходы для их достижения. Кроме того, бюджет – это обязательный для исполнения закон, являющийся основой системы контроля за сбором и эффективным расходованием бюджетных средств. </vt:lpstr>
      <vt:lpstr>        Бюджетный процесс в Шерегешском городском поселении – регламентируемая законодательством Российской Федерации деятельность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        Бюджетный процесс состоит из следующих этапов:   -  Составление (Администрация Шерегешского городского поселения ) и представление проекта бюджета (Глава Шерегешского городского поселения );  -  Рассмотрение проекта бюджета (Совет народных депутатов Шерегешского городского поселения );  -  Бюджет Шерегешского городского поселения рассматривается в двух чтениях (Совет народных депутатов Шерегешского городского поселения );  -  Подписание и опубликование решения о бюджете (Глава Шерегешского городского поселения , председатель Совета народных депутатов Шерегешского городского поселения );  -  Внесение изменений и дополнений в решение о бюджете;  -  Исполнение бюджета. </vt:lpstr>
      <vt:lpstr>Чтобы понять, как устроен бюджет, сравним его с бюджетом отдельной семьи</vt:lpstr>
      <vt:lpstr>ДОХОДЫ БЮДЖЕТА – поступающие в бюджет денежные средства.</vt:lpstr>
      <vt:lpstr>СТРУКТУРА ДОХОДОВ БЮДЖЕТА  МО «ШЕРЕГЕШСКОЕ ГОРОДСКОЕ ПОСЕЛЕНИЕ»</vt:lpstr>
      <vt:lpstr>ПЛАН ПО ДОХОДАМ БЮДЖЕТА  МО «ШЕРЕГЕШСКОЕ ГОРОДСКОЕ ПОСЕЛЕНИЕ» НА 2017-2019 годы.</vt:lpstr>
      <vt:lpstr>Слайд 11</vt:lpstr>
      <vt:lpstr>Слайд 12</vt:lpstr>
      <vt:lpstr>СТРУКТУРА РАСХОДОВ БЮДЖЕТА МО « ШЕРЕГЕШСКОЕ ГОРОДСКОЕ ПОСЕЛЕНИЕ »</vt:lpstr>
      <vt:lpstr>Слайд 14</vt:lpstr>
      <vt:lpstr>Слайд 15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jf</cp:lastModifiedBy>
  <cp:revision>45</cp:revision>
  <dcterms:created xsi:type="dcterms:W3CDTF">2017-11-14T22:05:00Z</dcterms:created>
  <dcterms:modified xsi:type="dcterms:W3CDTF">2018-02-02T02:47:52Z</dcterms:modified>
</cp:coreProperties>
</file>