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79" r:id="rId5"/>
    <p:sldId id="258" r:id="rId6"/>
    <p:sldId id="259" r:id="rId7"/>
    <p:sldId id="280" r:id="rId8"/>
    <p:sldId id="260" r:id="rId9"/>
    <p:sldId id="282" r:id="rId10"/>
    <p:sldId id="283" r:id="rId11"/>
    <p:sldId id="284" r:id="rId12"/>
    <p:sldId id="261" r:id="rId13"/>
    <p:sldId id="262" r:id="rId14"/>
    <p:sldId id="263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8" d="100"/>
          <a:sy n="108" d="100"/>
        </p:scale>
        <p:origin x="11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FF-4F7B-95A1-639A2F381F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FF-4F7B-95A1-639A2F381F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FF-4F7B-95A1-639A2F381FF4}"/>
              </c:ext>
            </c:extLst>
          </c:dPt>
          <c:cat>
            <c:strRef>
              <c:f>Лист1!$A$1:$A$3</c:f>
              <c:strCache>
                <c:ptCount val="3"/>
                <c:pt idx="0">
                  <c:v>Налоговые доходы, 42875 тыс. руб.</c:v>
                </c:pt>
                <c:pt idx="1">
                  <c:v>Неналоговые доходы, 13067 тыс. руб.</c:v>
                </c:pt>
                <c:pt idx="2">
                  <c:v>Безвозмездные поступления, 290267,3 тыс. руб.</c:v>
                </c:pt>
              </c:strCache>
            </c:strRef>
          </c:cat>
          <c:val>
            <c:numRef>
              <c:f>Лист1!$F$1:$F$3</c:f>
              <c:numCache>
                <c:formatCode>General</c:formatCode>
                <c:ptCount val="3"/>
                <c:pt idx="0">
                  <c:v>42875</c:v>
                </c:pt>
                <c:pt idx="1">
                  <c:v>13067</c:v>
                </c:pt>
                <c:pt idx="2">
                  <c:v>290267.3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FF-4F7B-95A1-639A2F381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380686789151365"/>
          <c:y val="0"/>
          <c:w val="0.33952646544182002"/>
          <c:h val="1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2B-4654-BF15-5A03D4BAD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2B-4654-BF15-5A03D4BAD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2B-4654-BF15-5A03D4BAD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2B-4654-BF15-5A03D4BAD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2B-4654-BF15-5A03D4BAD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2B-4654-BF15-5A03D4BAD0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2B-4654-BF15-5A03D4BAD0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22B-4654-BF15-5A03D4BAD0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22B-4654-BF15-5A03D4BAD079}"/>
              </c:ext>
            </c:extLst>
          </c:dPt>
          <c:cat>
            <c:strRef>
              <c:f>Лист1!$A$31:$A$39</c:f>
              <c:strCache>
                <c:ptCount val="9"/>
                <c:pt idx="0">
                  <c:v>Общегосударственные вопросы  </c:v>
                </c:pt>
                <c:pt idx="1">
                  <c:v>Национальная оборона 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Культура, кинематография и средства массовой информации 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Лист1!$B$31:$B$39</c:f>
              <c:numCache>
                <c:formatCode>General</c:formatCode>
                <c:ptCount val="9"/>
                <c:pt idx="0">
                  <c:v>10387.700000000001</c:v>
                </c:pt>
                <c:pt idx="1">
                  <c:v>338.5</c:v>
                </c:pt>
                <c:pt idx="2">
                  <c:v>230</c:v>
                </c:pt>
                <c:pt idx="3">
                  <c:v>296336.09999999998</c:v>
                </c:pt>
                <c:pt idx="4">
                  <c:v>10912.6</c:v>
                </c:pt>
                <c:pt idx="5">
                  <c:v>550</c:v>
                </c:pt>
                <c:pt idx="6">
                  <c:v>25689.1</c:v>
                </c:pt>
                <c:pt idx="7">
                  <c:v>1463.3</c:v>
                </c:pt>
                <c:pt idx="8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22B-4654-BF15-5A03D4BAD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3C9E6-26BA-41B5-A012-67763179E37A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d-sheregesh.ru/2021/12/7198/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8424863" cy="518318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13"/>
            <a:ext cx="1743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9269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БЮДЖЕТА ДЛЯ ГРАЖДАН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  <a:hlinkClick r:id="rId3"/>
              </a:rPr>
              <a:t>разработан на основании решения Совета народных депутатов Шерегешского городского поселения № 33 от </a:t>
            </a:r>
            <a:r>
              <a:rPr lang="ru-RU" sz="1600" dirty="0" smtClean="0">
                <a:latin typeface="+mj-lt"/>
                <a:hlinkClick r:id="rId3"/>
              </a:rPr>
              <a:t>22.1</a:t>
            </a:r>
            <a:r>
              <a:rPr lang="en-US" sz="1600" dirty="0" smtClean="0">
                <a:latin typeface="+mj-lt"/>
                <a:hlinkClick r:id="rId3"/>
              </a:rPr>
              <a:t>2</a:t>
            </a:r>
            <a:r>
              <a:rPr lang="ru-RU" sz="1600" dirty="0" smtClean="0">
                <a:latin typeface="+mj-lt"/>
                <a:hlinkClick r:id="rId3"/>
              </a:rPr>
              <a:t>.2021г</a:t>
            </a:r>
            <a:r>
              <a:rPr lang="ru-RU" sz="1600" dirty="0" smtClean="0">
                <a:hlinkClick r:id="rId3"/>
              </a:rPr>
              <a:t>.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4077072"/>
            <a:ext cx="3068601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3" y="4077072"/>
            <a:ext cx="5028889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2382752"/>
            <a:ext cx="2621244" cy="17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2751"/>
            <a:ext cx="2680590" cy="16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ДОХОДАМ БЮДЖЕТА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«ШЕРЕГЕШСКОЕ ГОРОДСКОЕ ПОСЕЛЕНИЕ»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 2022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годы.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(тыс.руб.)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01008"/>
              </p:ext>
            </p:extLst>
          </p:nvPr>
        </p:nvGraphicFramePr>
        <p:xfrm>
          <a:off x="467544" y="1844824"/>
          <a:ext cx="8352927" cy="4917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Налог на доходы физических лиц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27707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Доходы от уплаты акцизов на автомобильный бензин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Налог на имущество физических лиц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Земельный налог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Транспортный налог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42875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Доходы, получаемые в виде арендной платы за земельные участки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Доходы от продажи земельных участков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Прочие неналоговые</a:t>
                      </a:r>
                      <a:r>
                        <a:rPr lang="ru-RU" sz="1100" u="none" strike="noStrike" baseline="0" dirty="0" smtClean="0">
                          <a:effectLst/>
                          <a:latin typeface="+mj-lt"/>
                        </a:rPr>
                        <a:t>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Инициативные платежи, зачисляемые в бюджеты городских поселений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Дотация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Субвенции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Субсидии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275119,7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Прочие безвозмездные </a:t>
                      </a:r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11746,3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290325,3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0729690"/>
                  </a:ext>
                </a:extLst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ВСЕГО ДОХОДОВ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346267,3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60117,2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232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 БЮДЖЕТА ПО ОСНОВНЫМ ФУНКЦИЯМ</a:t>
            </a:r>
          </a:p>
          <a:p>
            <a:r>
              <a:rPr lang="ru-RU" dirty="0"/>
              <a:t>ГОСУДАРСТВА</a:t>
            </a:r>
          </a:p>
          <a:p>
            <a:r>
              <a:rPr lang="ru-RU" dirty="0"/>
              <a:t>Расходы бюджета – выплачиваемые из бюджета денежные средства</a:t>
            </a:r>
          </a:p>
          <a:p>
            <a:r>
              <a:rPr lang="ru-RU" dirty="0"/>
              <a:t>* Общегосударственные вопросы</a:t>
            </a:r>
          </a:p>
          <a:p>
            <a:r>
              <a:rPr lang="ru-RU" dirty="0"/>
              <a:t>*Первичный воинский учет</a:t>
            </a:r>
          </a:p>
          <a:p>
            <a:r>
              <a:rPr lang="ru-RU" dirty="0"/>
              <a:t>*Пожарная безопасность,</a:t>
            </a:r>
          </a:p>
          <a:p>
            <a:r>
              <a:rPr lang="ru-RU" dirty="0"/>
              <a:t>*гражданская оборона,</a:t>
            </a:r>
          </a:p>
          <a:p>
            <a:r>
              <a:rPr lang="ru-RU" dirty="0"/>
              <a:t>*предупреждение </a:t>
            </a:r>
            <a:r>
              <a:rPr lang="ru-RU" dirty="0" smtClean="0"/>
              <a:t>чрезвычайных ситуаций</a:t>
            </a:r>
            <a:endParaRPr lang="ru-RU" dirty="0"/>
          </a:p>
          <a:p>
            <a:r>
              <a:rPr lang="ru-RU" dirty="0"/>
              <a:t>*Национальная экономика</a:t>
            </a:r>
          </a:p>
          <a:p>
            <a:r>
              <a:rPr lang="ru-RU" dirty="0"/>
              <a:t>*Жилищно-коммунальное хозяйство</a:t>
            </a:r>
          </a:p>
          <a:p>
            <a:r>
              <a:rPr lang="ru-RU" dirty="0"/>
              <a:t>*Образование</a:t>
            </a:r>
          </a:p>
          <a:p>
            <a:r>
              <a:rPr lang="ru-RU" dirty="0"/>
              <a:t>*Культура, кинематография</a:t>
            </a:r>
          </a:p>
          <a:p>
            <a:r>
              <a:rPr lang="ru-RU" dirty="0" smtClean="0"/>
              <a:t>*</a:t>
            </a:r>
            <a:r>
              <a:rPr lang="ru-RU" dirty="0"/>
              <a:t>Физическая культура и </a:t>
            </a:r>
            <a:r>
              <a:rPr lang="ru-RU" dirty="0" smtClean="0"/>
              <a:t>спорт</a:t>
            </a:r>
          </a:p>
          <a:p>
            <a:r>
              <a:rPr lang="ru-RU" dirty="0" smtClean="0"/>
              <a:t>*Средства массовой информации</a:t>
            </a:r>
            <a:endParaRPr lang="ru-RU" dirty="0"/>
          </a:p>
          <a:p>
            <a:r>
              <a:rPr lang="ru-RU" dirty="0"/>
              <a:t>*Межбюджетные трансферты общего характера бюджетам субъектов Российской Федерации</a:t>
            </a:r>
          </a:p>
          <a:p>
            <a:r>
              <a:rPr lang="ru-RU" dirty="0"/>
              <a:t>и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6099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67289"/>
              </p:ext>
            </p:extLst>
          </p:nvPr>
        </p:nvGraphicFramePr>
        <p:xfrm>
          <a:off x="107504" y="692696"/>
          <a:ext cx="8605619" cy="5376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043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ШЕРЕГЕШСКОГО ГОРОДСКОГО ПОСЕЛЕНИЯ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2022-2024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год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10387,7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9491,6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296336,1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10912,6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9195,1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7664,8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Культура, кинематография и средства массовой информации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1463,3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Средства массовой информации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2886,1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РАСХОДОВ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346267,3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60117,2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СТРУКТУРА РАСХОДОВ БЮДЖЕТА</a:t>
            </a:r>
            <a:br>
              <a:rPr lang="ru-RU" sz="3200" dirty="0"/>
            </a:br>
            <a:r>
              <a:rPr lang="ru-RU" sz="3200" dirty="0"/>
              <a:t>МО « ШЕРЕГЕШСКОЕ ГОРОДСКОЕ ПОСЕЛЕНИЕ </a:t>
            </a:r>
            <a:r>
              <a:rPr lang="ru-RU" sz="3200" dirty="0" smtClean="0"/>
              <a:t>» на 2022 год                        (тыс.руб.)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81150010"/>
              </p:ext>
            </p:extLst>
          </p:nvPr>
        </p:nvGraphicFramePr>
        <p:xfrm>
          <a:off x="500034" y="1928802"/>
          <a:ext cx="778674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870978"/>
              </p:ext>
            </p:extLst>
          </p:nvPr>
        </p:nvGraphicFramePr>
        <p:xfrm>
          <a:off x="1042988" y="2060848"/>
          <a:ext cx="75614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39074"/>
              </p:ext>
            </p:extLst>
          </p:nvPr>
        </p:nvGraphicFramePr>
        <p:xfrm>
          <a:off x="323528" y="2057400"/>
          <a:ext cx="8496944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9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05808"/>
              </p:ext>
            </p:extLst>
          </p:nvPr>
        </p:nvGraphicFramePr>
        <p:xfrm>
          <a:off x="285719" y="571484"/>
          <a:ext cx="8643998" cy="5510744"/>
        </p:xfrm>
        <a:graphic>
          <a:graphicData uri="http://schemas.openxmlformats.org/drawingml/2006/table">
            <a:tbl>
              <a:tblPr/>
              <a:tblGrid>
                <a:gridCol w="52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1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муниципальных программ, финансируемых из бюджета муниципального образования Шерегешское городское поселение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"Совершенствование системы работы по вопросам награждения, поощрения и проведения организационных мероприятий на территории Шерегешского городского поселения"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"Обеспечение безопасности условий жизни населения"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"Развитие автомобильных дорог общего пользования Шерегешского городского поселения"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294414,7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Комплексное развитие</a:t>
                      </a:r>
                      <a:r>
                        <a:rPr lang="ru-RU" sz="1100" spc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систем коммунальной инфраструктуры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"Благоустройство территории Шерегешского городского поселения"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9196,1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5818,1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3961,6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"Возрождение и развитие коренного (шорского) народа"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"Развитие  культуры в Шерегешском городском поселении"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культуры и  спорта в Шерегешском городском поселении"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"Средства массовой информации"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"Формирование современной городской среды"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3043,2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5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309835,2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21063,9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8593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Контактная информация: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Шерегешского городского поселения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Швайгерт Вадим Сергеевич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работы с 9-30 до 17-30, перерыв с 12-30 до 13-30.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 652971, Кемеровская  область, пгт. Шерегеш ул. Гагарина д.6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  (8-384-73) 6-24-97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почта:  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sheregesh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8@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yandex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2646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Шерегешцы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для обеспечения большей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открытости и доступности бюджетного процесса 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Шерегешского городского поселения.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Наверняка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Шерегешцев волнует вопрос, на какие цели расходуются средства городского поселения. Каждый вправе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 и доступной форме получать информацию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политики, проводимой на территории Шерегешского городского поселения, чтобы иметь возможность самостоятельно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эффективности расходования средств.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Надеемся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муниципального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понятной и доступной форме повысит уровень общественного участия жителей поселка в бюджетном процессе муниципального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Шерегешское городское поселение.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размещается на официальном сайте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Шерегешского городского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admsheregesh.ru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Шерегешского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Швайгерт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БЮДЖЕТ Шерегешского городского поселения</a:t>
            </a:r>
            <a:br>
              <a:rPr lang="ru-RU" sz="3200" dirty="0" smtClean="0"/>
            </a:br>
            <a:r>
              <a:rPr lang="ru-RU" sz="3200" dirty="0" smtClean="0"/>
              <a:t>на 2022 год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72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29614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СОЦИАЛЬНО-ЭКОНОМИЧЕСКИЕ ПОКАЗАТЕЛИ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417646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Численность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9 920чел.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Объем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отгруженных товаров собственного производства, выполненных работ и услуг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845,1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Среднемесячная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з/плата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41 062руб.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безработицы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важнейший инструмент регулирования экономики. В нем отражены цели развития общества и запланированы расходы для их достижения. 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5"/>
            <a:ext cx="4038600" cy="32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6997"/>
            <a:ext cx="4038600" cy="329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62646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состоит из следующих этапов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Составление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(Администрация Шерегешского городского поселения ) и представление проекта бюджета (Глава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Рассмотрение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(Совет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Бюджет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Шерегешского городского поселения рассматривается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чтениях (Совет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Подписание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опубликование решения о бюджете (Глава Шерегешского городского поселения , председатель Совета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Внесение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и дополнений в решение о бюджете;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Исполнение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Бюджет </a:t>
            </a:r>
            <a:r>
              <a:rPr lang="ru-RU" dirty="0"/>
              <a:t>любой семьи делится на две части:</a:t>
            </a:r>
          </a:p>
        </p:txBody>
      </p:sp>
      <p:sp>
        <p:nvSpPr>
          <p:cNvPr id="5" name="Овал 4"/>
          <p:cNvSpPr/>
          <p:nvPr/>
        </p:nvSpPr>
        <p:spPr>
          <a:xfrm>
            <a:off x="899592" y="2708920"/>
            <a:ext cx="3096344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  <a:r>
              <a:rPr lang="ru-RU" dirty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436096" y="2636912"/>
            <a:ext cx="3168352" cy="15121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3419872" y="4149080"/>
            <a:ext cx="2592288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59832" y="4077072"/>
            <a:ext cx="57606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96136" y="4077072"/>
            <a:ext cx="432048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58052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Дефицит </a:t>
            </a:r>
            <a:r>
              <a:rPr lang="ru-RU" dirty="0"/>
              <a:t>(расходы больше доходов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                                     Профицит </a:t>
            </a:r>
            <a:r>
              <a:rPr lang="ru-RU" dirty="0"/>
              <a:t>(доходы больше расходов)</a:t>
            </a:r>
          </a:p>
        </p:txBody>
      </p:sp>
      <p:sp>
        <p:nvSpPr>
          <p:cNvPr id="20" name="Минус 19"/>
          <p:cNvSpPr/>
          <p:nvPr/>
        </p:nvSpPr>
        <p:spPr>
          <a:xfrm>
            <a:off x="2447764" y="6021288"/>
            <a:ext cx="396044" cy="457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2447764" y="6373903"/>
            <a:ext cx="396044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ДОХОДЫ БЮДЖЕТА 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поступающие в бюджет денежные средства.</a:t>
            </a: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Налоговые доходы:</a:t>
            </a:r>
            <a:endParaRPr lang="ru-RU" dirty="0"/>
          </a:p>
          <a:p>
            <a:r>
              <a:rPr lang="ru-RU" dirty="0"/>
              <a:t>- налог на доходы физических лиц;</a:t>
            </a:r>
          </a:p>
          <a:p>
            <a:r>
              <a:rPr lang="ru-RU" dirty="0"/>
              <a:t>- акцизы по подакцизным товарам;</a:t>
            </a:r>
          </a:p>
          <a:p>
            <a:r>
              <a:rPr lang="ru-RU" dirty="0"/>
              <a:t>- налог на имущество физических лиц;</a:t>
            </a:r>
          </a:p>
          <a:p>
            <a:r>
              <a:rPr lang="ru-RU" dirty="0"/>
              <a:t>- 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556794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Доходы бюджета муниципального образования Шерегешское городское поселение</a:t>
            </a:r>
            <a:endParaRPr lang="ru-RU" sz="1100" dirty="0">
              <a:solidFill>
                <a:schemeClr val="bg1">
                  <a:lumMod val="9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924944"/>
            <a:ext cx="3744416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Неналоговые доходы:</a:t>
            </a:r>
            <a:endParaRPr lang="ru-RU" dirty="0"/>
          </a:p>
          <a:p>
            <a:r>
              <a:rPr lang="ru-RU" dirty="0"/>
              <a:t>- доходы от использования муниципального имущества;</a:t>
            </a:r>
          </a:p>
          <a:p>
            <a:r>
              <a:rPr lang="ru-RU" dirty="0"/>
              <a:t>- доходы от оказания платных услуг и компенсации затрат государства;</a:t>
            </a:r>
          </a:p>
          <a:p>
            <a:r>
              <a:rPr lang="ru-RU" dirty="0"/>
              <a:t>- доходы от продажи материальных и нематериальных активов,</a:t>
            </a:r>
          </a:p>
          <a:p>
            <a:r>
              <a:rPr lang="ru-RU" dirty="0"/>
              <a:t>- штрафы, санкции, возмещение ущерба;</a:t>
            </a:r>
          </a:p>
          <a:p>
            <a:r>
              <a:rPr lang="ru-RU" dirty="0"/>
              <a:t>-платежи при пользовании природными ресурсами;</a:t>
            </a:r>
          </a:p>
          <a:p>
            <a:r>
              <a:rPr lang="ru-RU" dirty="0"/>
              <a:t>- прочие 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Безвозмездные поступления:</a:t>
            </a:r>
            <a:endParaRPr lang="ru-RU" dirty="0"/>
          </a:p>
          <a:p>
            <a:r>
              <a:rPr lang="ru-RU" dirty="0"/>
              <a:t>- дотации;</a:t>
            </a:r>
          </a:p>
          <a:p>
            <a:r>
              <a:rPr lang="ru-RU" dirty="0"/>
              <a:t>- иные межбюджетные трансферты;</a:t>
            </a:r>
          </a:p>
          <a:p>
            <a:r>
              <a:rPr lang="ru-RU" dirty="0"/>
              <a:t>- прочие безвозмездные поступления</a:t>
            </a:r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4499992" y="227687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единительная линия 4098"/>
          <p:cNvCxnSpPr/>
          <p:nvPr/>
        </p:nvCxnSpPr>
        <p:spPr>
          <a:xfrm>
            <a:off x="1619672" y="2600908"/>
            <a:ext cx="6192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единительная линия 4100"/>
          <p:cNvCxnSpPr>
            <a:endCxn id="7" idx="0"/>
          </p:cNvCxnSpPr>
          <p:nvPr/>
        </p:nvCxnSpPr>
        <p:spPr>
          <a:xfrm>
            <a:off x="1619672" y="2600910"/>
            <a:ext cx="0" cy="468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812360" y="2600910"/>
            <a:ext cx="0" cy="4680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СТРУКТУРА ДОХОДОВ БЮДЖЕТА </a:t>
            </a:r>
            <a:br>
              <a:rPr lang="ru-RU" sz="2800" dirty="0"/>
            </a:br>
            <a:r>
              <a:rPr lang="ru-RU" sz="2800" dirty="0"/>
              <a:t>МО «ШЕРЕГЕШСКОЕ ГОРОДСКОЕ ПОСЕЛЕНИЕ</a:t>
            </a:r>
            <a:r>
              <a:rPr lang="ru-RU" sz="2800" dirty="0" smtClean="0"/>
              <a:t>» на 2022 год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(тыс. руб.)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421121"/>
              </p:ext>
            </p:extLst>
          </p:nvPr>
        </p:nvGraphicFramePr>
        <p:xfrm>
          <a:off x="395536" y="2057400"/>
          <a:ext cx="8367464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870337"/>
              </p:ext>
            </p:extLst>
          </p:nvPr>
        </p:nvGraphicFramePr>
        <p:xfrm>
          <a:off x="323528" y="2057400"/>
          <a:ext cx="8439472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8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1320</TotalTime>
  <Words>777</Words>
  <Application>Microsoft Office PowerPoint</Application>
  <PresentationFormat>Экран (4:3)</PresentationFormat>
  <Paragraphs>254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                                                Уважаемые Шерегешцы!        Представляю Вам  «Бюджет для граждан» на 2022 и период 2023-2024 годы, созданный для обеспечения большей прозрачности, открытости и доступности бюджетного процесса для жителей Шерегешского городского поселения.      Наверняка многих Шерегешцев волнует вопрос, на какие цели расходуются средства городского поселения. Каждый вправе в максимально удобной и доступной форме получать информацию о направлениях бюджетной политики, проводимой на территории Шерегешского городского поселения, чтобы иметь возможность самостоятельно делать выводы об эффективности расходования средств.     Надеемся, что представление бюджета муниципального образования в понятной и доступной форме повысит уровень общественного участия жителей поселка в бюджетном процессе муниципального образования Шерегешское городское поселение.     «Бюджет для граждан» размещается на официальном сайте  администрации Шерегешского городского поселения admsheregesh.ru  Глава Шерегешского городского поселения                           В.С. Швайгерт </vt:lpstr>
      <vt:lpstr>БЮДЖЕТ Шерегешского городского поселения на 2022 год</vt:lpstr>
      <vt:lpstr>ОСНОВНЫЕ СОЦИАЛЬНО-ЭКОНОМИЧЕСКИЕ ПОКАЗАТЕЛИ НА 2022 ГОД</vt:lpstr>
      <vt:lpstr>Что такое бюджет? Бюджет – важнейший инструмент регулирования экономики. В нем отражены цели развития общества и запланированы расходы для их достижения. 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средств. </vt:lpstr>
      <vt:lpstr>        Бюджетный процесс в Шерегешском городском поселении 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      Бюджетный процесс состоит из следующих этапов:   -  Составление (Администрация Шерегешского городского поселения ) и представление проекта бюджета (Глава Шерегешского городского поселения );  -  Рассмотрение проекта бюджета (Совет народных депутатов Шерегешского городского поселения );  -  Бюджет Шерегешского городского поселения рассматривается в одном чтениях (Совет народных депутатов Шерегешского городского поселения );  -  Подписание и опубликование решения о бюджете (Глава Шерегешского городского поселения , председатель Совета народных депутатов Шерегешского городского поселения );  -  Внесение изменений и дополнений в решение о бюджете;  -  Исполнение бюджета. </vt:lpstr>
      <vt:lpstr>Чтобы понять, как устроен бюджет, сравним его с бюджетом отдельной семьи</vt:lpstr>
      <vt:lpstr>ДОХОДЫ БЮДЖЕТА – поступающие в бюджет денежные средства.</vt:lpstr>
      <vt:lpstr>СТРУКТУРА ДОХОДОВ БЮДЖЕТА  МО «ШЕРЕГЕШСКОЕ ГОРОДСКОЕ ПОСЕЛЕНИЕ» на 2022 год                                                                                             (тыс. руб.)</vt:lpstr>
      <vt:lpstr>ПЛАН ПО ДОХОДАМ БЮДЖЕТА  МО «ШЕРЕГЕШСКОЕ ГОРОДСКОЕ ПОСЕЛЕНИЕ»                    НА 2022-2024 годы.                                                                                 (тыс.руб.)</vt:lpstr>
      <vt:lpstr>Презентация PowerPoint</vt:lpstr>
      <vt:lpstr>Презентация PowerPoint</vt:lpstr>
      <vt:lpstr>СТРУКТУРА РАСХОДОВ БЮДЖЕТА МО « ШЕРЕГЕШСКОЕ ГОРОДСКОЕ ПОСЕЛЕНИЕ » на 2022 год                        (тыс.руб.)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buhsher</cp:lastModifiedBy>
  <cp:revision>94</cp:revision>
  <dcterms:created xsi:type="dcterms:W3CDTF">2017-11-14T22:05:00Z</dcterms:created>
  <dcterms:modified xsi:type="dcterms:W3CDTF">2021-12-29T03:06:22Z</dcterms:modified>
</cp:coreProperties>
</file>