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8" autoAdjust="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8311D-D9DA-4CED-9E1D-EAA9DAECE3A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85B71-D7EF-483F-86FA-E8F5D5791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85B71-D7EF-483F-86FA-E8F5D5791C3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2066-C208-45CF-96B2-632B88DBEC5D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4E43-355D-45EA-B9B2-72DB9683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nd-sheregesh.ru/2022/04/7249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5"/>
            <a:ext cx="7772400" cy="1285883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2071702"/>
          </a:xfrm>
        </p:spPr>
        <p:txBody>
          <a:bodyPr>
            <a:normAutofit/>
          </a:bodyPr>
          <a:lstStyle/>
          <a:p>
            <a:r>
              <a:rPr lang="ru-RU" sz="2000" b="1" i="1" dirty="0"/>
              <a:t>ИНФОРМАЦИЯ </a:t>
            </a:r>
            <a:endParaRPr lang="ru-RU" sz="2000" dirty="0"/>
          </a:p>
          <a:p>
            <a:r>
              <a:rPr lang="ru-RU" sz="2000" b="1" i="1" dirty="0"/>
              <a:t>ОБ ИСПОЛНЕНИИ БЮДЖЕТА</a:t>
            </a:r>
            <a:endParaRPr lang="ru-RU" sz="2000" dirty="0"/>
          </a:p>
          <a:p>
            <a:r>
              <a:rPr lang="ru-RU" sz="2000" b="1" i="1" dirty="0"/>
              <a:t> ШЕРЕГЕШСКОГО ГОРОДСКОГО ПОСЕЛЕНИЯ</a:t>
            </a:r>
            <a:endParaRPr lang="ru-RU" sz="2000" dirty="0"/>
          </a:p>
          <a:p>
            <a:r>
              <a:rPr lang="ru-RU" sz="2000" b="1" i="1" dirty="0"/>
              <a:t>ЗА  </a:t>
            </a:r>
            <a:r>
              <a:rPr lang="ru-RU" sz="2000" b="1" i="1" dirty="0" smtClean="0"/>
              <a:t>2021 ГОД</a:t>
            </a:r>
          </a:p>
          <a:p>
            <a:r>
              <a:rPr lang="ru-RU" sz="1700" dirty="0" smtClean="0"/>
              <a:t>разработан на основании </a:t>
            </a:r>
            <a:r>
              <a:rPr lang="ru-RU" sz="1700" dirty="0" smtClean="0">
                <a:hlinkClick r:id="rId2"/>
              </a:rPr>
              <a:t>решения Совета народных депутатов Шерегешского городского поселения № </a:t>
            </a:r>
            <a:r>
              <a:rPr lang="ru-RU" sz="1700" dirty="0" smtClean="0">
                <a:hlinkClick r:id="rId2"/>
              </a:rPr>
              <a:t>45 </a:t>
            </a:r>
            <a:r>
              <a:rPr lang="ru-RU" sz="1700" dirty="0" smtClean="0">
                <a:hlinkClick r:id="rId2"/>
              </a:rPr>
              <a:t>от 29.04.2022г.</a:t>
            </a:r>
            <a:endParaRPr lang="ru-RU" sz="1700" dirty="0"/>
          </a:p>
          <a:p>
            <a:endParaRPr lang="ru-RU" dirty="0"/>
          </a:p>
        </p:txBody>
      </p:sp>
      <p:pic>
        <p:nvPicPr>
          <p:cNvPr id="1027" name="Рисунок 1" descr="http://im0-tub-ru.yandex.net/i?id=161086281-3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01" y="3429000"/>
            <a:ext cx="3965575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Контактная информация: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Шерегешского городского поселения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Швайгерт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Вадим Сергеевич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работы с 9-30 до 17-30, перерыв с 12-30 до 13-30.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Адрес:  652971, Кемеровская  область, п. Шерегеш, ул. Гагарина, 6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Телефоны  (8-384-73) 6-24-97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Электронная почта: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sheregesh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2018@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yandex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700" b="1" dirty="0" smtClean="0"/>
              <a:t>1.</a:t>
            </a:r>
            <a:r>
              <a:rPr lang="ru-RU" sz="2000" b="1" dirty="0" smtClean="0"/>
              <a:t> </a:t>
            </a:r>
            <a:r>
              <a:rPr lang="ru-RU" sz="2700" b="1" dirty="0" smtClean="0"/>
              <a:t>Основные </a:t>
            </a:r>
            <a:r>
              <a:rPr lang="ru-RU" sz="2700" b="1" dirty="0"/>
              <a:t>характеристики исполнения бюджета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Шерегешского городского поселения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за  </a:t>
            </a:r>
            <a:r>
              <a:rPr lang="ru-RU" sz="2700" b="1" dirty="0" smtClean="0"/>
              <a:t>2021 </a:t>
            </a:r>
            <a:r>
              <a:rPr lang="ru-RU" sz="2700" b="1" dirty="0"/>
              <a:t>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4" y="1714488"/>
            <a:ext cx="8143932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282805"/>
              </p:ext>
            </p:extLst>
          </p:nvPr>
        </p:nvGraphicFramePr>
        <p:xfrm>
          <a:off x="1187624" y="1821645"/>
          <a:ext cx="6165853" cy="4071966"/>
        </p:xfrm>
        <a:graphic>
          <a:graphicData uri="http://schemas.openxmlformats.org/drawingml/2006/table">
            <a:tbl>
              <a:tblPr/>
              <a:tblGrid>
                <a:gridCol w="2984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3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(уточненные)  бюджетные назначения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(тыс.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бюджета за 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исполнения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289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Доходы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1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156179,7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156124,6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289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Расходы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1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181907,1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173551,7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822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 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Результат исполнения бюджета:                        (-) дефицит, (+) профицит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1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-25727,4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-17427,1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Picture 1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857628"/>
            <a:ext cx="200025" cy="200025"/>
          </a:xfrm>
          <a:prstGeom prst="rect">
            <a:avLst/>
          </a:prstGeom>
          <a:noFill/>
        </p:spPr>
      </p:pic>
      <p:pic>
        <p:nvPicPr>
          <p:cNvPr id="13" name="Picture 2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500570"/>
            <a:ext cx="200025" cy="200025"/>
          </a:xfrm>
          <a:prstGeom prst="rect">
            <a:avLst/>
          </a:prstGeom>
          <a:noFill/>
        </p:spPr>
      </p:pic>
      <p:pic>
        <p:nvPicPr>
          <p:cNvPr id="14" name="Picture 3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86124"/>
            <a:ext cx="200025" cy="20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2. </a:t>
            </a:r>
            <a:r>
              <a:rPr lang="ru-RU" sz="2400" b="1" dirty="0"/>
              <a:t>Сведения об исполнении бюджета по доходам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 Шерегешского городского поселения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73285"/>
              </p:ext>
            </p:extLst>
          </p:nvPr>
        </p:nvGraphicFramePr>
        <p:xfrm>
          <a:off x="467544" y="1183382"/>
          <a:ext cx="8358248" cy="4837906"/>
        </p:xfrm>
        <a:graphic>
          <a:graphicData uri="http://schemas.openxmlformats.org/drawingml/2006/table">
            <a:tbl>
              <a:tblPr/>
              <a:tblGrid>
                <a:gridCol w="186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Код дохода по БК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Утверждено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Исполнено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Процент исполнения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бюджета -  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156179,7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156124,6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458276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10102010 00 0000 000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 с доходов, источником которых является налоговый агент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24686,8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10102020 00 0000 000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10102030 00 0000 000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 с доходов,  полученных физическими лицами, в соответствии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10102080 00 0000 000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5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10102090 00 0000 000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 с сумм прибыли контролируемой иностранной компании, полученной физическими лицами, признаваемыми контролирующими лицами этой компании, за исключением уплачиваемого в связи с переходом на особый порядок уплаты на основании подачи в налоговый орган соответствующего уведомления (в части суммы налога, превышающей 650 000 рублей)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78698"/>
              </p:ext>
            </p:extLst>
          </p:nvPr>
        </p:nvGraphicFramePr>
        <p:xfrm>
          <a:off x="395536" y="188640"/>
          <a:ext cx="8534183" cy="6231876"/>
        </p:xfrm>
        <a:graphic>
          <a:graphicData uri="http://schemas.openxmlformats.org/drawingml/2006/table">
            <a:tbl>
              <a:tblPr/>
              <a:tblGrid>
                <a:gridCol w="170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10302230 00 0000 000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10302240 00 0000 000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08177"/>
                  </a:ext>
                </a:extLst>
              </a:tr>
              <a:tr h="7843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10302250 00 0000 000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10302260 00 0000 000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10601030 00 0000 000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имущество физических лиц, взимаемый по ставкам, применяемым к объектам налогообложения., расположенным в границах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10606033 00 0000 000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 с организаций, обладающих земельным участком, расположенным в границах городских 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10606043 00 0000 000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 с физических лиц, обладающих земельным участком, расположенным в границах  городских 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10604011 02 0000 000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Транспортный налог с организаций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988354"/>
                  </a:ext>
                </a:extLst>
              </a:tr>
              <a:tr h="72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10604012 02 0000 000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Транспортный налог с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2514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11105013 00 0000 000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2392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4889"/>
              </p:ext>
            </p:extLst>
          </p:nvPr>
        </p:nvGraphicFramePr>
        <p:xfrm>
          <a:off x="179512" y="188640"/>
          <a:ext cx="8821647" cy="6474646"/>
        </p:xfrm>
        <a:graphic>
          <a:graphicData uri="http://schemas.openxmlformats.org/drawingml/2006/table">
            <a:tbl>
              <a:tblPr/>
              <a:tblGrid>
                <a:gridCol w="160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872">
                  <a:extLst>
                    <a:ext uri="{9D8B030D-6E8A-4147-A177-3AD203B41FA5}">
                      <a16:colId xmlns:a16="http://schemas.microsoft.com/office/drawing/2014/main" val="2564017891"/>
                    </a:ext>
                  </a:extLst>
                </a:gridCol>
              </a:tblGrid>
              <a:tr h="506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11105075 13 0000 000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сдачи в аренду имущества, составляющего государственную (муниципальную)казну (за исключением земельных участков)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11105314 13 0000 000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Плата по соглашениям об установлении сервитута, заключенным органами местного самоуправления городских поселений, государственными или муниципальными предприятиями либо государственными или муниципальными учреждениями в отношении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11402053 00 0000 000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реализации иного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201660"/>
                  </a:ext>
                </a:extLst>
              </a:tr>
              <a:tr h="672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11406013 00 0000 000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11602020 02 0000 000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правонарушениях, за нарушение муниципальных правовых актов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11607010 13 0000 000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Штрафы, неустойки, пени, уплаченные в случае просрочки исполнения поставщиком (подрядчиком, исполнителем) обязательств, предусмотренных муниципальным контрактом, заключенным муниципальным органом, казенным учреждением городского поселения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11701050 13 0000 000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Невыясненные поступления, зачисляемые в бюджеты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771187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11705050 13 0000 000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неналоговые доходы бюджетов городских поселений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9695"/>
              </p:ext>
            </p:extLst>
          </p:nvPr>
        </p:nvGraphicFramePr>
        <p:xfrm>
          <a:off x="179512" y="548680"/>
          <a:ext cx="8784976" cy="4240277"/>
        </p:xfrm>
        <a:graphic>
          <a:graphicData uri="http://schemas.openxmlformats.org/drawingml/2006/table">
            <a:tbl>
              <a:tblPr/>
              <a:tblGrid>
                <a:gridCol w="1880969">
                  <a:extLst>
                    <a:ext uri="{9D8B030D-6E8A-4147-A177-3AD203B41FA5}">
                      <a16:colId xmlns:a16="http://schemas.microsoft.com/office/drawing/2014/main" val="2823907702"/>
                    </a:ext>
                  </a:extLst>
                </a:gridCol>
                <a:gridCol w="3680711">
                  <a:extLst>
                    <a:ext uri="{9D8B030D-6E8A-4147-A177-3AD203B41FA5}">
                      <a16:colId xmlns:a16="http://schemas.microsoft.com/office/drawing/2014/main" val="3802224243"/>
                    </a:ext>
                  </a:extLst>
                </a:gridCol>
                <a:gridCol w="1115757">
                  <a:extLst>
                    <a:ext uri="{9D8B030D-6E8A-4147-A177-3AD203B41FA5}">
                      <a16:colId xmlns:a16="http://schemas.microsoft.com/office/drawing/2014/main" val="1177204343"/>
                    </a:ext>
                  </a:extLst>
                </a:gridCol>
                <a:gridCol w="1043084">
                  <a:extLst>
                    <a:ext uri="{9D8B030D-6E8A-4147-A177-3AD203B41FA5}">
                      <a16:colId xmlns:a16="http://schemas.microsoft.com/office/drawing/2014/main" val="766380203"/>
                    </a:ext>
                  </a:extLst>
                </a:gridCol>
                <a:gridCol w="1064455">
                  <a:extLst>
                    <a:ext uri="{9D8B030D-6E8A-4147-A177-3AD203B41FA5}">
                      <a16:colId xmlns:a16="http://schemas.microsoft.com/office/drawing/2014/main" val="141019832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1 17 15030 13 0000 000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Инициативные платежи, зачисляемые в бюджеты городских поселений (Благоустройство детской спортивной площадки (текущий ремонт), расположенной по адресу: 652971, Кемеровская область – Кузбасс, Таштагольский муниципальный район,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пгт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Шерегеш, ул. 19 Партсъезда (Шерегешское городское поселение))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601783"/>
                  </a:ext>
                </a:extLst>
              </a:tr>
              <a:tr h="515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20215001 13 0000 000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Дотации бюджетам городских поселений на выравнивание бюджетной обеспеченности из бюджета субъекта Российской Федерации.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350003"/>
                  </a:ext>
                </a:extLst>
              </a:tr>
              <a:tr h="684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20225555 00 0000 000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Субсидии бюджетам городских поселений на поддержку государственных программ субъектов Российской Федерации и муниципальных программ формирования современной городской среды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2499,8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2499,8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6077"/>
                  </a:ext>
                </a:extLst>
              </a:tr>
              <a:tr h="518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20235118 00 0000 000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Субвенции городским поселениям 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309,3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400140"/>
                  </a:ext>
                </a:extLst>
              </a:tr>
              <a:tr h="378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20204999 00 0000 000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24992,1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24992,1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42925"/>
                  </a:ext>
                </a:extLst>
              </a:tr>
              <a:tr h="278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20405099 00 0000 000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безвозмездные поступления от негосударственных организаций в бюджеты городских поселений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240019"/>
                  </a:ext>
                </a:extLst>
              </a:tr>
              <a:tr h="296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20705010 13 0000 000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Безвозмездные поступления от физических и юридических лиц на финансовое обеспечение дорожной деятельности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364,4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364,4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293"/>
                  </a:ext>
                </a:extLst>
              </a:tr>
              <a:tr h="378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20705030 00 0000 000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безвозмездные поступления в бюджеты городских поселений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4235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72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32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3. Сведения об исполнении бюджета по расходам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Шерегешского городского поселения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тыс. рублях)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09583"/>
              </p:ext>
            </p:extLst>
          </p:nvPr>
        </p:nvGraphicFramePr>
        <p:xfrm>
          <a:off x="214282" y="857232"/>
          <a:ext cx="8786873" cy="5201470"/>
        </p:xfrm>
        <a:graphic>
          <a:graphicData uri="http://schemas.openxmlformats.org/drawingml/2006/table">
            <a:tbl>
              <a:tblPr/>
              <a:tblGrid>
                <a:gridCol w="129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91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1" i="0" u="none" strike="noStrike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11117,7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10929,0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органа местного самоуправления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908,3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908,3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7372,4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7257,9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3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2762,8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2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7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5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621,4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609,0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717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</a:t>
                      </a:r>
                    </a:p>
                  </a:txBody>
                  <a:tcPr marL="6064" marR="6064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474,0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64" marR="54575" marT="60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4139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007282"/>
              </p:ext>
            </p:extLst>
          </p:nvPr>
        </p:nvGraphicFramePr>
        <p:xfrm>
          <a:off x="107504" y="260648"/>
          <a:ext cx="9001157" cy="5716534"/>
        </p:xfrm>
        <a:graphic>
          <a:graphicData uri="http://schemas.openxmlformats.org/drawingml/2006/table">
            <a:tbl>
              <a:tblPr/>
              <a:tblGrid>
                <a:gridCol w="691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4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8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87055,5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80580,9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87055,5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80580,9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39584,0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37924,3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38719,8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37060,1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Возрождение коренного шорского народа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568,2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568,2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41021,8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41021,8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6122,2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6122,2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4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34899,6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34899,6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1443,1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1443,1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1313,0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1313,0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6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6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454,3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26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454,3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219462,2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193573,4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6" marR="50008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по исполнению муниципальных программ бюджета </a:t>
            </a:r>
            <a:endParaRPr kumimoji="0" lang="ru-RU" sz="18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Шерегешского городского поселения за  2021 год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89240"/>
              </p:ext>
            </p:extLst>
          </p:nvPr>
        </p:nvGraphicFramePr>
        <p:xfrm>
          <a:off x="214282" y="629403"/>
          <a:ext cx="8750205" cy="5967950"/>
        </p:xfrm>
        <a:graphic>
          <a:graphicData uri="http://schemas.openxmlformats.org/drawingml/2006/table">
            <a:tbl>
              <a:tblPr/>
              <a:tblGrid>
                <a:gridCol w="961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982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тыс. руб.) </a:t>
                      </a:r>
                    </a:p>
                  </a:txBody>
                  <a:tcPr marL="4758" marR="4758" marT="4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Описание результатов от реализации целевых программ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Утвержденные бюджетные назначения на </a:t>
                      </a:r>
                      <a:r>
                        <a:rPr lang="ru-RU" sz="1000" b="1" i="1" u="sng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за   </a:t>
                      </a:r>
                      <a:r>
                        <a:rPr lang="ru-RU" sz="1000" b="1" i="1" u="sng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года (тыс. руб.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01 1 3000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"Совершенствование системы работы по вопросам награждения"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конвертов, поздравительных открыток, цветов, ценных подарков к значимым датам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496,4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496,4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03 0 9000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безопасности условий жизни населения"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направлены на 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восстановление видеонаблюдения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621,4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609,0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04 0 9000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автомобильных дорог общего пользования"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направлены на содержание дорог общего пользования (очистка от снега и льда , шлаковка, мойка и т.д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87055,5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80580,9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01 1 3000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"Управление и распоряжение муниципальным имуществом, составляющим муниципальную казну"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арендованного имущества, постановка на кадастровый учет автомобильных дорог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2340,6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2266,3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47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05 0 3000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"Благоустройство"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направлены на озеленение поселка, содержание мест захоронения, освещение улиц, сбор и вывоз мусора и т.д. благоустройство </a:t>
                      </a:r>
                      <a:r>
                        <a:rPr lang="ru-RU" sz="1000" b="1" i="1" u="none" strike="noStrike" dirty="0" err="1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пеш.дорожки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придомовой территории </a:t>
                      </a:r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ул. 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Дзержинского, 3а и 19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38719,8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37060,1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05 0 5000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"Возрождение и развитие коренного (шорского) народа"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направлении на содержание ДЭС в отдаленных поселках (З/части, ГСМ) , услуги автотранспорта.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568,2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568,2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08 0 1000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культуры"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направлены на  проведение поселковых </a:t>
                      </a:r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мероприятий и юбилея поселка. 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6122,2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6122,2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11 0 5000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физической культуры и спорта"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направлены на участие в соревнованиях  и поощрение победителей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758" marR="42819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12 0 4000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"Средства массовой информации"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Подписка на печатные издания и печать нормативно-правовых актов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454,3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434,3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9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05 0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систем коммунальной инфраструктуры"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 схем</a:t>
                      </a:r>
                      <a:r>
                        <a:rPr lang="ru-RU" sz="1000" b="1" i="1" u="none" strike="noStrike" baseline="0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теплоснабжения и </a:t>
                      </a:r>
                      <a:r>
                        <a:rPr lang="ru-RU" sz="1000" b="1" i="1" u="none" strike="noStrike" baseline="0" dirty="0" err="1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водоснабженя</a:t>
                      </a:r>
                      <a:endParaRPr lang="ru-RU" sz="1000" b="1" i="1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847802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58" marR="4758" marT="47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136804,5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128563,5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8" marR="4758" marT="47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1614</Words>
  <Application>Microsoft Office PowerPoint</Application>
  <PresentationFormat>Экран (4:3)</PresentationFormat>
  <Paragraphs>449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БЮДЖЕТ ДЛЯ ГРАЖДАН</vt:lpstr>
      <vt:lpstr>  1. Основные характеристики исполнения бюджета  Шерегешского городского поселения за  2021 год </vt:lpstr>
      <vt:lpstr>2. Сведения об исполнении бюджета по доходам  Шерегешского городского поселения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jf</dc:creator>
  <cp:lastModifiedBy>buhsher</cp:lastModifiedBy>
  <cp:revision>55</cp:revision>
  <dcterms:created xsi:type="dcterms:W3CDTF">2018-04-23T09:52:43Z</dcterms:created>
  <dcterms:modified xsi:type="dcterms:W3CDTF">2022-05-12T03:15:22Z</dcterms:modified>
</cp:coreProperties>
</file>