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7" autoAdjust="0"/>
  </p:normalViewPr>
  <p:slideViewPr>
    <p:cSldViewPr>
      <p:cViewPr varScale="1">
        <p:scale>
          <a:sx n="107" d="100"/>
          <a:sy n="107" d="100"/>
        </p:scale>
        <p:origin x="11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3C9E6-26BA-41B5-A012-67763179E3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nd-sheregesh.ru/2021/11/7195/" TargetMode="External"/><Relationship Id="rId7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341438"/>
            <a:ext cx="8424863" cy="518318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313"/>
            <a:ext cx="17430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692696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ПРОЕКТ БЮДЖЕТА ДЛЯ ГРАЖДАН</a:t>
            </a:r>
          </a:p>
          <a:p>
            <a:r>
              <a:rPr lang="ru-RU" dirty="0" smtClean="0">
                <a:latin typeface="+mj-lt"/>
                <a:hlinkClick r:id="rId3"/>
              </a:rPr>
              <a:t>разработан на основании решения Совета народных депутатов Шерегешского городского поселения № </a:t>
            </a:r>
            <a:r>
              <a:rPr lang="ru-RU" dirty="0" smtClean="0">
                <a:latin typeface="+mj-lt"/>
                <a:hlinkClick r:id="rId3"/>
              </a:rPr>
              <a:t>67 </a:t>
            </a:r>
            <a:r>
              <a:rPr lang="ru-RU" dirty="0" smtClean="0">
                <a:latin typeface="+mj-lt"/>
                <a:hlinkClick r:id="rId3"/>
              </a:rPr>
              <a:t>от </a:t>
            </a:r>
            <a:r>
              <a:rPr lang="ru-RU" dirty="0" smtClean="0">
                <a:latin typeface="+mj-lt"/>
                <a:hlinkClick r:id="rId3"/>
              </a:rPr>
              <a:t>25.11.2022г</a:t>
            </a:r>
            <a:r>
              <a:rPr lang="ru-RU" dirty="0" smtClean="0">
                <a:hlinkClick r:id="rId3"/>
              </a:rPr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4077072"/>
            <a:ext cx="3068601" cy="23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63" y="4077072"/>
            <a:ext cx="5028889" cy="23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2382752"/>
            <a:ext cx="2621244" cy="17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82751"/>
            <a:ext cx="2680590" cy="160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8" cy="631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58204" cy="86752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b="1" dirty="0" smtClean="0"/>
              <a:t>2. Основные характеристики бюджета Шерегешского городского поселения на 2022 – 2024 годы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2798" name="AutoShape 36"/>
          <p:cNvSpPr>
            <a:spLocks noChangeArrowheads="1"/>
          </p:cNvSpPr>
          <p:nvPr/>
        </p:nvSpPr>
        <p:spPr bwMode="auto">
          <a:xfrm>
            <a:off x="3513112" y="1556157"/>
            <a:ext cx="5392736" cy="12858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DB3E2"/>
              </a:gs>
              <a:gs pos="100000">
                <a:srgbClr val="E8F0F9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DB3E2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год:385865,3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73035,8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73080,2тыс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7" name="AutoShape 37"/>
          <p:cNvSpPr>
            <a:spLocks noChangeArrowheads="1"/>
          </p:cNvSpPr>
          <p:nvPr/>
        </p:nvSpPr>
        <p:spPr bwMode="auto">
          <a:xfrm>
            <a:off x="3500430" y="3500438"/>
            <a:ext cx="5491161" cy="12144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DB3E2"/>
              </a:gs>
              <a:gs pos="100000">
                <a:srgbClr val="E8F0F9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DB3E2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год:385865,3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год:73035,8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год:73080,2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6" name="AutoShape 38"/>
          <p:cNvSpPr>
            <a:spLocks/>
          </p:cNvSpPr>
          <p:nvPr/>
        </p:nvSpPr>
        <p:spPr bwMode="auto">
          <a:xfrm>
            <a:off x="2928926" y="3357562"/>
            <a:ext cx="214314" cy="1357322"/>
          </a:xfrm>
          <a:prstGeom prst="leftBrace">
            <a:avLst>
              <a:gd name="adj1" fmla="val 49612"/>
              <a:gd name="adj2" fmla="val 5000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4" name="AutoShape 40"/>
          <p:cNvSpPr>
            <a:spLocks noChangeArrowheads="1"/>
          </p:cNvSpPr>
          <p:nvPr/>
        </p:nvSpPr>
        <p:spPr bwMode="auto">
          <a:xfrm>
            <a:off x="3643306" y="5286388"/>
            <a:ext cx="5353048" cy="10715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DB3E2"/>
              </a:gs>
              <a:gs pos="100000">
                <a:srgbClr val="E8F0F9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DB3E2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год: 0,0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год: 0,0 тыс. рублей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год: 0,0 тыс.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5" name="AutoShape 39"/>
          <p:cNvSpPr>
            <a:spLocks/>
          </p:cNvSpPr>
          <p:nvPr/>
        </p:nvSpPr>
        <p:spPr bwMode="auto">
          <a:xfrm>
            <a:off x="2857488" y="4929198"/>
            <a:ext cx="214314" cy="1500198"/>
          </a:xfrm>
          <a:prstGeom prst="leftBrace">
            <a:avLst>
              <a:gd name="adj1" fmla="val 68182"/>
              <a:gd name="adj2" fmla="val 49199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95300" y="457200"/>
            <a:ext cx="1600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1763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17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0" y="91440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0" y="1371600"/>
            <a:ext cx="1847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3429000"/>
            <a:ext cx="2286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Общий объем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расходов местного бюджета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5214950"/>
            <a:ext cx="228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Результат исполнения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бюджета (-дефицит, +профицит)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1928802"/>
            <a:ext cx="228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Общий объем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доходов местного бюджета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38"/>
          <p:cNvSpPr>
            <a:spLocks/>
          </p:cNvSpPr>
          <p:nvPr/>
        </p:nvSpPr>
        <p:spPr bwMode="auto">
          <a:xfrm>
            <a:off x="2857488" y="1643050"/>
            <a:ext cx="285752" cy="1339848"/>
          </a:xfrm>
          <a:prstGeom prst="leftBrace">
            <a:avLst>
              <a:gd name="adj1" fmla="val 49612"/>
              <a:gd name="adj2" fmla="val 50000"/>
            </a:avLst>
          </a:prstGeom>
          <a:solidFill>
            <a:srgbClr val="FFFFFF"/>
          </a:solidFill>
          <a:ln w="12700">
            <a:solidFill>
              <a:srgbClr val="C0504D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22413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Бюджет принимается сбалансированный.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Доходы бюджета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Объем и структура  доходов в динамике бюджета муниципального образования Шерегешское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городское поселение  (тыс. рублей)</a:t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29362"/>
              </p:ext>
            </p:extLst>
          </p:nvPr>
        </p:nvGraphicFramePr>
        <p:xfrm>
          <a:off x="285720" y="1643050"/>
          <a:ext cx="8715436" cy="474482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9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14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386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(ожидаемое)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   (к ожидаемому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исполнению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в том числе: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427204,9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1097788,3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385865,3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73035,8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73080,2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 в том числе: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122698,0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84539,0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61769,0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73,0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68935,0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72184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104,7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106080,0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46273,0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46995,0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101,6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53851,0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56661,0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105,2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16618,0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38266,0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230,3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14774,0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38,6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15084,0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15523,0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102,9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 поступления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304506,9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1013249,3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324096,3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4100,8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896,2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448,9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460,8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460,4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453,2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457,6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35837,3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25211,0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4160,0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309,3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353,8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114,4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117,0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418,8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101,2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428,6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102,3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263437,8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987223,7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319061,9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3218,8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82422"/>
              </p:ext>
            </p:extLst>
          </p:nvPr>
        </p:nvGraphicFramePr>
        <p:xfrm>
          <a:off x="214280" y="1500175"/>
          <a:ext cx="8715437" cy="4976622"/>
        </p:xfrm>
        <a:graphic>
          <a:graphicData uri="http://schemas.openxmlformats.org/drawingml/2006/table">
            <a:tbl>
              <a:tblPr/>
              <a:tblGrid>
                <a:gridCol w="232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1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1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8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21590" indent="-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(ожидаемое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исполнение)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месяц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рублей в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 в том числе: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3655,07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43860,87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9392,44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112709,27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3291,24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39494,91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626,16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7513,97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629,78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7554,41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 в том числе: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1049,78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12597,33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723,30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8679,57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526,86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6322,31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591,01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7092,08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622,06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7464,74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907,60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10891,17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395,90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4750,82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400,84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4810,13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461,69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5540,23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488,29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5859,46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142,18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1706,16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327,40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3928,75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126,02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1512,18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129,32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1551,85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133,77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1605,27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Безвозмездные  поступления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2605,30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31263,54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8669,14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104029,70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3395,35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33172,60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35,16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421,89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7,72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92,68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Дотации, субвенции, субсидии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2260,40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27124,85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8453,44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101441,30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2728,90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32746,81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35,07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421,86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7,63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91,64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266,23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3194,77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141,16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1693,92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34,63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415,56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прочие безвозмездные поступления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40,39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484,63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74,54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894,47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10,24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129" marR="44129" marT="0" marB="0" anchor="b">
                    <a:lnL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 муниципального образования «Шерегешское городское поселение» в расчете на 1 жителя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72891"/>
              </p:ext>
            </p:extLst>
          </p:nvPr>
        </p:nvGraphicFramePr>
        <p:xfrm>
          <a:off x="611561" y="908720"/>
          <a:ext cx="8220075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Слайд" r:id="rId3" imgW="652116" imgH="489041" progId="PowerPoint.Slide.12">
                  <p:embed/>
                </p:oleObj>
              </mc:Choice>
              <mc:Fallback>
                <p:oleObj name="Слайд" r:id="rId3" imgW="652116" imgH="489041" progId="PowerPoint.Slide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908720"/>
                        <a:ext cx="8220075" cy="559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305800" cy="4926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Расходы бюджета по основным функциям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07255"/>
              </p:ext>
            </p:extLst>
          </p:nvPr>
        </p:nvGraphicFramePr>
        <p:xfrm>
          <a:off x="179512" y="1412777"/>
          <a:ext cx="8496947" cy="5328591"/>
        </p:xfrm>
        <a:graphic>
          <a:graphicData uri="http://schemas.openxmlformats.org/drawingml/2006/table">
            <a:tbl>
              <a:tblPr/>
              <a:tblGrid>
                <a:gridCol w="68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запланировано в бюджете                                                            Шерегешского городского поселения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органов местного самоуправления, прочие расходы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 по предупреждению чрезвычайных ситуаций природного и техногенного характера на территории Шерегешского городского поселения, защите населения и территории от последствий чрезвычайных ситуаций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Убытки за уголь топливным компаниям, программы по проведению лесоохранных мероприятий в городских лесах, развитию автомобильных дорог общего пользования поселения.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Убытки ЖКХ за разницу в тарифах для населения,  ремонт муниципального жилого фонда, проведение мероприятий по созданию условий для устойчивого функционирования ЖКХ 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 и оздоровление детей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по обеспечению финансово-хозяйственной деятельности учреждений в сфере культуры (клубы, библиотеки, музеи и другие учреждения)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Центры для пожилых граждан, организация досуга несовершеннолетних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по обеспечению финансово-хозяйственной деятельности учреждений в сфере физической культуры и спорта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по обеспечению информатизационного сопровождения деятельности Администрации Шерегешского городского поселения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79" marR="48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00360"/>
              </p:ext>
            </p:extLst>
          </p:nvPr>
        </p:nvGraphicFramePr>
        <p:xfrm>
          <a:off x="285721" y="355662"/>
          <a:ext cx="8358246" cy="634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Слайд" r:id="rId3" imgW="2769075" imgH="2075800" progId="PowerPoint.Slide.12">
                  <p:embed/>
                </p:oleObj>
              </mc:Choice>
              <mc:Fallback>
                <p:oleObj name="Слайд" r:id="rId3" imgW="2769075" imgH="2075800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355662"/>
                        <a:ext cx="8358246" cy="6346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3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44242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Структура расходов бюджета муниципального образования «Шерегешское городское поселение»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 smtClean="0">
                <a:solidFill>
                  <a:schemeClr val="tx1"/>
                </a:solidFill>
              </a:rPr>
              <a:t>2023-2025 </a:t>
            </a:r>
            <a:r>
              <a:rPr lang="ru-RU" sz="1400" dirty="0" smtClean="0">
                <a:solidFill>
                  <a:schemeClr val="tx1"/>
                </a:solidFill>
              </a:rPr>
              <a:t>годы по основным разделам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Динамика (структура) расходов бюджета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муниципального образования «Шерегешское городское поселение»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18824"/>
              </p:ext>
            </p:extLst>
          </p:nvPr>
        </p:nvGraphicFramePr>
        <p:xfrm>
          <a:off x="683566" y="1931699"/>
          <a:ext cx="8079434" cy="4724726"/>
        </p:xfrm>
        <a:graphic>
          <a:graphicData uri="http://schemas.openxmlformats.org/drawingml/2006/table">
            <a:tbl>
              <a:tblPr/>
              <a:tblGrid>
                <a:gridCol w="1008114">
                  <a:extLst>
                    <a:ext uri="{9D8B030D-6E8A-4147-A177-3AD203B41FA5}">
                      <a16:colId xmlns:a16="http://schemas.microsoft.com/office/drawing/2014/main" val="265153047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94010746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462749246"/>
                    </a:ext>
                  </a:extLst>
                </a:gridCol>
                <a:gridCol w="665226">
                  <a:extLst>
                    <a:ext uri="{9D8B030D-6E8A-4147-A177-3AD203B41FA5}">
                      <a16:colId xmlns:a16="http://schemas.microsoft.com/office/drawing/2014/main" val="266573340"/>
                    </a:ext>
                  </a:extLst>
                </a:gridCol>
                <a:gridCol w="544212">
                  <a:extLst>
                    <a:ext uri="{9D8B030D-6E8A-4147-A177-3AD203B41FA5}">
                      <a16:colId xmlns:a16="http://schemas.microsoft.com/office/drawing/2014/main" val="3911434151"/>
                    </a:ext>
                  </a:extLst>
                </a:gridCol>
                <a:gridCol w="554677">
                  <a:extLst>
                    <a:ext uri="{9D8B030D-6E8A-4147-A177-3AD203B41FA5}">
                      <a16:colId xmlns:a16="http://schemas.microsoft.com/office/drawing/2014/main" val="1942989355"/>
                    </a:ext>
                  </a:extLst>
                </a:gridCol>
                <a:gridCol w="554677">
                  <a:extLst>
                    <a:ext uri="{9D8B030D-6E8A-4147-A177-3AD203B41FA5}">
                      <a16:colId xmlns:a16="http://schemas.microsoft.com/office/drawing/2014/main" val="4023964174"/>
                    </a:ext>
                  </a:extLst>
                </a:gridCol>
              </a:tblGrid>
              <a:tr h="17856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62161"/>
                  </a:ext>
                </a:extLst>
              </a:tr>
              <a:tr h="43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017469"/>
                  </a:ext>
                </a:extLst>
              </a:tr>
              <a:tr h="219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1108272,1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385863,3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73035,8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73080,2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859750"/>
                  </a:ext>
                </a:extLst>
              </a:tr>
              <a:tr h="166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96224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 вопросы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11665,7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9221,2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11251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Функционирование высшего должностного лица субъекта Российской Федерации и органа местного самоуправления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449397"/>
                  </a:ext>
                </a:extLst>
              </a:tr>
              <a:tr h="755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8085,9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9088,3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9120,0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639745"/>
                  </a:ext>
                </a:extLst>
              </a:tr>
              <a:tr h="256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24490"/>
                  </a:ext>
                </a:extLst>
              </a:tr>
              <a:tr h="195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Резервные фонды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736102"/>
                  </a:ext>
                </a:extLst>
              </a:tr>
              <a:tr h="256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77651"/>
                  </a:ext>
                </a:extLst>
              </a:tr>
              <a:tr h="223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оборона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74827"/>
                  </a:ext>
                </a:extLst>
              </a:tr>
              <a:tr h="239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326193"/>
                  </a:ext>
                </a:extLst>
              </a:tr>
              <a:tr h="327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06800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Защита населения и территории от последствий чрезвычайных ситуаций природного и техногенного характера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10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67773"/>
              </p:ext>
            </p:extLst>
          </p:nvPr>
        </p:nvGraphicFramePr>
        <p:xfrm>
          <a:off x="251520" y="116632"/>
          <a:ext cx="8640959" cy="6200302"/>
        </p:xfrm>
        <a:graphic>
          <a:graphicData uri="http://schemas.openxmlformats.org/drawingml/2006/table">
            <a:tbl>
              <a:tblPr/>
              <a:tblGrid>
                <a:gridCol w="733773">
                  <a:extLst>
                    <a:ext uri="{9D8B030D-6E8A-4147-A177-3AD203B41FA5}">
                      <a16:colId xmlns:a16="http://schemas.microsoft.com/office/drawing/2014/main" val="1235390029"/>
                    </a:ext>
                  </a:extLst>
                </a:gridCol>
                <a:gridCol w="917218">
                  <a:extLst>
                    <a:ext uri="{9D8B030D-6E8A-4147-A177-3AD203B41FA5}">
                      <a16:colId xmlns:a16="http://schemas.microsoft.com/office/drawing/2014/main" val="3448606819"/>
                    </a:ext>
                  </a:extLst>
                </a:gridCol>
                <a:gridCol w="3837028">
                  <a:extLst>
                    <a:ext uri="{9D8B030D-6E8A-4147-A177-3AD203B41FA5}">
                      <a16:colId xmlns:a16="http://schemas.microsoft.com/office/drawing/2014/main" val="4010210581"/>
                    </a:ext>
                  </a:extLst>
                </a:gridCol>
                <a:gridCol w="768171">
                  <a:extLst>
                    <a:ext uri="{9D8B030D-6E8A-4147-A177-3AD203B41FA5}">
                      <a16:colId xmlns:a16="http://schemas.microsoft.com/office/drawing/2014/main" val="585393940"/>
                    </a:ext>
                  </a:extLst>
                </a:gridCol>
                <a:gridCol w="794922">
                  <a:extLst>
                    <a:ext uri="{9D8B030D-6E8A-4147-A177-3AD203B41FA5}">
                      <a16:colId xmlns:a16="http://schemas.microsoft.com/office/drawing/2014/main" val="3526613675"/>
                    </a:ext>
                  </a:extLst>
                </a:gridCol>
                <a:gridCol w="779637">
                  <a:extLst>
                    <a:ext uri="{9D8B030D-6E8A-4147-A177-3AD203B41FA5}">
                      <a16:colId xmlns:a16="http://schemas.microsoft.com/office/drawing/2014/main" val="1709873321"/>
                    </a:ext>
                  </a:extLst>
                </a:gridCol>
                <a:gridCol w="810210">
                  <a:extLst>
                    <a:ext uri="{9D8B030D-6E8A-4147-A177-3AD203B41FA5}">
                      <a16:colId xmlns:a16="http://schemas.microsoft.com/office/drawing/2014/main" val="4034281662"/>
                    </a:ext>
                  </a:extLst>
                </a:gridCol>
              </a:tblGrid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998331,9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257763,4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47780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Топливно-энергетический комплекс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03835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Дорожное хозяйство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998331,9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257763,4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27629"/>
                  </a:ext>
                </a:extLst>
              </a:tr>
              <a:tr h="359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53040"/>
                  </a:ext>
                </a:extLst>
              </a:tr>
              <a:tr h="285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57101,9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86546,6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84945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Жилищное хозяйство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049259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Коммунальное хозяйство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544329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56560,9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85996,6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80601"/>
                  </a:ext>
                </a:extLst>
              </a:tr>
              <a:tr h="481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52621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76151"/>
                  </a:ext>
                </a:extLst>
              </a:tr>
              <a:tr h="3561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Молодежная политика и оздоровление детей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567590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37618,0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15000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37618,0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444334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2273"/>
                  </a:ext>
                </a:extLst>
              </a:tr>
              <a:tr h="303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708782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77554"/>
                  </a:ext>
                </a:extLst>
              </a:tr>
              <a:tr h="245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Физическая культура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796135"/>
                  </a:ext>
                </a:extLst>
              </a:tr>
              <a:tr h="481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81650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74957"/>
                  </a:ext>
                </a:extLst>
              </a:tr>
              <a:tr h="405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6255" marR="6255" marT="6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6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1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86097"/>
              </p:ext>
            </p:extLst>
          </p:nvPr>
        </p:nvGraphicFramePr>
        <p:xfrm>
          <a:off x="428595" y="571481"/>
          <a:ext cx="8501123" cy="1339281"/>
        </p:xfrm>
        <a:graphic>
          <a:graphicData uri="http://schemas.openxmlformats.org/drawingml/2006/table">
            <a:tbl>
              <a:tblPr/>
              <a:tblGrid>
                <a:gridCol w="50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1745,4</a:t>
                      </a:r>
                      <a:endParaRPr lang="ru-RU" sz="10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3654</a:t>
                      </a:r>
                      <a:endParaRPr lang="ru-RU" sz="10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20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20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1745,4</a:t>
                      </a:r>
                      <a:endParaRPr lang="ru-RU" sz="10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 panose="020F0502020204030204" pitchFamily="34" charset="0"/>
                          <a:ea typeface="Times New Roman"/>
                          <a:cs typeface="Times New Roman" pitchFamily="18" charset="0"/>
                        </a:rPr>
                        <a:t>3654</a:t>
                      </a:r>
                      <a:endParaRPr lang="ru-RU" sz="1000" dirty="0">
                        <a:latin typeface="Calibri" panose="020F0502020204030204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Уважаемые </a:t>
            </a:r>
            <a:r>
              <a:rPr lang="ru-RU" dirty="0" err="1"/>
              <a:t>Шерегешцы</a:t>
            </a:r>
            <a:r>
              <a:rPr lang="ru-RU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Представляю </a:t>
            </a:r>
            <a:r>
              <a:rPr lang="ru-RU" dirty="0"/>
              <a:t>Вам новый Портал «Бюджет для граждан», созданный для обеспечения большей прозрачности, открытости и доступности бюджетного процесса для жителей Шерегешского городского поселения. </a:t>
            </a:r>
          </a:p>
          <a:p>
            <a:pPr marL="0" indent="0">
              <a:buNone/>
            </a:pPr>
            <a:r>
              <a:rPr lang="ru-RU" dirty="0"/>
              <a:t>    Наверняка многих </a:t>
            </a:r>
            <a:r>
              <a:rPr lang="ru-RU" dirty="0" err="1"/>
              <a:t>Шерегешцев</a:t>
            </a:r>
            <a:r>
              <a:rPr lang="ru-RU" dirty="0"/>
              <a:t> волнует вопрос, на какие цели расходуются средства городского поселения. Каждый вправе в максимально удобной и доступной форме получать информацию о направлениях бюджетной политики, проводимой на территории Шерегешского городского поселения, чтобы иметь возможность самостоятельно делать выводы об эффективности расходования средств.</a:t>
            </a:r>
          </a:p>
          <a:p>
            <a:pPr marL="0" indent="0">
              <a:buNone/>
            </a:pPr>
            <a:r>
              <a:rPr lang="ru-RU" dirty="0"/>
              <a:t>      Надеемся, что представление бюджета муниципального образования в понятной и доступной форме повысит уровень общественного участия жителей поселка в бюджетном процессе муниципального образования Шерегешское городское поселение.</a:t>
            </a:r>
          </a:p>
          <a:p>
            <a:pPr marL="0" indent="0">
              <a:buNone/>
            </a:pPr>
            <a:r>
              <a:rPr lang="ru-RU" dirty="0"/>
              <a:t>    «Бюджет для граждан» размещается на официальном сайте        администрации Шерегешского городского поселения  </a:t>
            </a:r>
            <a:r>
              <a:rPr lang="ru-RU" dirty="0" smtClean="0"/>
              <a:t>admsheregesh.ru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Глава Шерегешского </a:t>
            </a:r>
            <a:r>
              <a:rPr lang="ru-RU" dirty="0"/>
              <a:t>городского поселения                           </a:t>
            </a:r>
            <a:r>
              <a:rPr lang="ru-RU" dirty="0" smtClean="0"/>
              <a:t>В.С. </a:t>
            </a:r>
            <a:r>
              <a:rPr lang="ru-RU" dirty="0" err="1" smtClean="0"/>
              <a:t>Швайгерт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9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980728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Расходы бюджета</a:t>
            </a:r>
            <a:br>
              <a:rPr lang="ru-RU" sz="2000" dirty="0"/>
            </a:br>
            <a:r>
              <a:rPr lang="ru-RU" sz="2000" dirty="0"/>
              <a:t>муниципального образования «Шерегешское городское поселение» на 1 </a:t>
            </a:r>
            <a:r>
              <a:rPr lang="ru-RU" sz="2000" dirty="0" smtClean="0"/>
              <a:t>жителя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59903"/>
              </p:ext>
            </p:extLst>
          </p:nvPr>
        </p:nvGraphicFramePr>
        <p:xfrm>
          <a:off x="251517" y="1933746"/>
          <a:ext cx="8712970" cy="4878224"/>
        </p:xfrm>
        <a:graphic>
          <a:graphicData uri="http://schemas.openxmlformats.org/drawingml/2006/table">
            <a:tbl>
              <a:tblPr/>
              <a:tblGrid>
                <a:gridCol w="1285850">
                  <a:extLst>
                    <a:ext uri="{9D8B030D-6E8A-4147-A177-3AD203B41FA5}">
                      <a16:colId xmlns:a16="http://schemas.microsoft.com/office/drawing/2014/main" val="1833007155"/>
                    </a:ext>
                  </a:extLst>
                </a:gridCol>
                <a:gridCol w="2890617">
                  <a:extLst>
                    <a:ext uri="{9D8B030D-6E8A-4147-A177-3AD203B41FA5}">
                      <a16:colId xmlns:a16="http://schemas.microsoft.com/office/drawing/2014/main" val="367425127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2436752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9312104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57613298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3320222236"/>
                    </a:ext>
                  </a:extLst>
                </a:gridCol>
              </a:tblGrid>
              <a:tr h="222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(исполнение)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56563"/>
                  </a:ext>
                </a:extLst>
              </a:tr>
              <a:tr h="120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113785,64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39494,91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7513,97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7557,41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14282"/>
                  </a:ext>
                </a:extLst>
              </a:tr>
              <a:tr h="1206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84600"/>
                  </a:ext>
                </a:extLst>
              </a:tr>
              <a:tr h="541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органов местного самоуправления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1197,72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1257,82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1270,85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1280,57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247647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 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573888"/>
                  </a:ext>
                </a:extLst>
              </a:tr>
              <a:tr h="6951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35,82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26,61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26,89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428704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102498,14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26383,15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2541,15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2378,49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674350"/>
                  </a:ext>
                </a:extLst>
              </a:tr>
              <a:tr h="464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5862,62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8858,40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530,56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522,45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439267"/>
                  </a:ext>
                </a:extLst>
              </a:tr>
              <a:tr h="464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 (Молодежная политика)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56,29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56,58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56,88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317975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3862,22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2690,80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2704,64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2718,62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453567"/>
                  </a:ext>
                </a:extLst>
              </a:tr>
              <a:tr h="23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9213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139,54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140,26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140,98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54798"/>
                  </a:ext>
                </a:extLst>
              </a:tr>
              <a:tr h="464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30,71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20,47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20,68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755549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179,57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377,87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9" marR="3509" marT="3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104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14291"/>
            <a:ext cx="9144000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бюджетных ассигнований на реализацию ведомственной и муниципальных  программ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Шерегешского городского поселения: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2020 год (исполнение) с описанием конкретных результатов их реализации по каждой муниципальной программе,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годы (плановые показатели)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59273"/>
              </p:ext>
            </p:extLst>
          </p:nvPr>
        </p:nvGraphicFramePr>
        <p:xfrm>
          <a:off x="179512" y="1071547"/>
          <a:ext cx="8784976" cy="5716222"/>
        </p:xfrm>
        <a:graphic>
          <a:graphicData uri="http://schemas.openxmlformats.org/drawingml/2006/table">
            <a:tbl>
              <a:tblPr/>
              <a:tblGrid>
                <a:gridCol w="499957">
                  <a:extLst>
                    <a:ext uri="{9D8B030D-6E8A-4147-A177-3AD203B41FA5}">
                      <a16:colId xmlns:a16="http://schemas.microsoft.com/office/drawing/2014/main" val="4093214595"/>
                    </a:ext>
                  </a:extLst>
                </a:gridCol>
                <a:gridCol w="1714142">
                  <a:extLst>
                    <a:ext uri="{9D8B030D-6E8A-4147-A177-3AD203B41FA5}">
                      <a16:colId xmlns:a16="http://schemas.microsoft.com/office/drawing/2014/main" val="279214278"/>
                    </a:ext>
                  </a:extLst>
                </a:gridCol>
                <a:gridCol w="3458825">
                  <a:extLst>
                    <a:ext uri="{9D8B030D-6E8A-4147-A177-3AD203B41FA5}">
                      <a16:colId xmlns:a16="http://schemas.microsoft.com/office/drawing/2014/main" val="931747670"/>
                    </a:ext>
                  </a:extLst>
                </a:gridCol>
                <a:gridCol w="916586">
                  <a:extLst>
                    <a:ext uri="{9D8B030D-6E8A-4147-A177-3AD203B41FA5}">
                      <a16:colId xmlns:a16="http://schemas.microsoft.com/office/drawing/2014/main" val="2836285719"/>
                    </a:ext>
                  </a:extLst>
                </a:gridCol>
                <a:gridCol w="733888">
                  <a:extLst>
                    <a:ext uri="{9D8B030D-6E8A-4147-A177-3AD203B41FA5}">
                      <a16:colId xmlns:a16="http://schemas.microsoft.com/office/drawing/2014/main" val="2642879336"/>
                    </a:ext>
                  </a:extLst>
                </a:gridCol>
                <a:gridCol w="730789">
                  <a:extLst>
                    <a:ext uri="{9D8B030D-6E8A-4147-A177-3AD203B41FA5}">
                      <a16:colId xmlns:a16="http://schemas.microsoft.com/office/drawing/2014/main" val="1548357627"/>
                    </a:ext>
                  </a:extLst>
                </a:gridCol>
                <a:gridCol w="730789">
                  <a:extLst>
                    <a:ext uri="{9D8B030D-6E8A-4147-A177-3AD203B41FA5}">
                      <a16:colId xmlns:a16="http://schemas.microsoft.com/office/drawing/2014/main" val="2405124031"/>
                    </a:ext>
                  </a:extLst>
                </a:gridCol>
              </a:tblGrid>
              <a:tr h="5768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муниципальных программ (подпрограмм)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 конкретных результатов от реализации муниципальных  программ в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году, ожидаемые результаты реализации муниципальных программ в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–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годах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 (тыс.руб.)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показатели (тыс.руб.)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225698"/>
                  </a:ext>
                </a:extLst>
              </a:tr>
              <a:tr h="226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81844"/>
                  </a:ext>
                </a:extLst>
              </a:tr>
              <a:tr h="30801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"Совершенствование системы работы по вопросам награждения, поощрения и проведения организационных мероприятий на территории Шерегешского городского поселения»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конвертов, поздравительных открыток, цветов;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03352"/>
                  </a:ext>
                </a:extLst>
              </a:tr>
              <a:tr h="243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ценных подарков к юбилейным датам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637601"/>
                  </a:ext>
                </a:extLst>
              </a:tr>
              <a:tr h="563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Поощрение коллективов, организаций, граждан, муниципальных служащих за значительный вклад в социально-экономическое развитие поселка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637347"/>
                  </a:ext>
                </a:extLst>
              </a:tr>
              <a:tr h="413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Покупка конвертов, поздравительных открыток, цветов для проведения общественно значимых мероприятий 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83444"/>
                  </a:ext>
                </a:extLst>
              </a:tr>
              <a:tr h="1283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«Обеспечение безопасности условий жизни населения»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ГСМ в отдаленные поселки для предупреждения ледяных заторов весенний период и лесных пожаров в летний период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системы оповещения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камер видеонаблюдения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мероприятия, направленные на повышение уровня безопасности жизнедеятельности в поселении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937,6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74596"/>
                  </a:ext>
                </a:extLst>
              </a:tr>
              <a:tr h="198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"Управление и распоряжение муниципальным имуществом, </a:t>
                      </a:r>
                      <a:b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составляющим муниципальную казну»</a:t>
                      </a: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и ремонт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имущества Таштагольского городского поселения, а также муниципального имущества, арендованного в КУМИ Таштагольского муниципального района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Страхование муниципального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имущества, арендованного в КУМИ Таштагольского муниципального района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аренды за муниципальное 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имущество, арендованного в КУМИ Таштагольского муниципального района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мероприятия</a:t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2229,6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1831,6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1832,5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99" marR="3899" marT="3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86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4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21960"/>
              </p:ext>
            </p:extLst>
          </p:nvPr>
        </p:nvGraphicFramePr>
        <p:xfrm>
          <a:off x="107504" y="260648"/>
          <a:ext cx="8784975" cy="6225264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6195955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22168971"/>
                    </a:ext>
                  </a:extLst>
                </a:gridCol>
                <a:gridCol w="3384705">
                  <a:extLst>
                    <a:ext uri="{9D8B030D-6E8A-4147-A177-3AD203B41FA5}">
                      <a16:colId xmlns:a16="http://schemas.microsoft.com/office/drawing/2014/main" val="4020545167"/>
                    </a:ext>
                  </a:extLst>
                </a:gridCol>
                <a:gridCol w="919178">
                  <a:extLst>
                    <a:ext uri="{9D8B030D-6E8A-4147-A177-3AD203B41FA5}">
                      <a16:colId xmlns:a16="http://schemas.microsoft.com/office/drawing/2014/main" val="4228126346"/>
                    </a:ext>
                  </a:extLst>
                </a:gridCol>
                <a:gridCol w="735963">
                  <a:extLst>
                    <a:ext uri="{9D8B030D-6E8A-4147-A177-3AD203B41FA5}">
                      <a16:colId xmlns:a16="http://schemas.microsoft.com/office/drawing/2014/main" val="3864703038"/>
                    </a:ext>
                  </a:extLst>
                </a:gridCol>
                <a:gridCol w="708015">
                  <a:extLst>
                    <a:ext uri="{9D8B030D-6E8A-4147-A177-3AD203B41FA5}">
                      <a16:colId xmlns:a16="http://schemas.microsoft.com/office/drawing/2014/main" val="3484292881"/>
                    </a:ext>
                  </a:extLst>
                </a:gridCol>
                <a:gridCol w="732858">
                  <a:extLst>
                    <a:ext uri="{9D8B030D-6E8A-4147-A177-3AD203B41FA5}">
                      <a16:colId xmlns:a16="http://schemas.microsoft.com/office/drawing/2014/main" val="420047218"/>
                    </a:ext>
                  </a:extLst>
                </a:gridCol>
              </a:tblGrid>
              <a:tr h="899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автомобильных дорог общего пользования Шерегешского городского поселения»"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направлены на текущее содержание автомобильных дорог,нанесение автомобильной разметки, содержание дорожных знаков, текущий ремонт мостов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998331,9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257763,4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157663"/>
                  </a:ext>
                </a:extLst>
              </a:tr>
              <a:tr h="1011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"Комплексное развитие системы коммунальной инфраструктуры Шерегешского городского поселения»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Разработка и ежегодная актуализация схем водоснабжения, водоотведения и теплоснабжения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мероприятия 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469169"/>
                  </a:ext>
                </a:extLst>
              </a:tr>
              <a:tr h="24896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"Благоустройство территории Шерегешского городского поселения»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направлены на мероприятия: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56560,9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85996,6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4492,1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729039"/>
                  </a:ext>
                </a:extLst>
              </a:tr>
              <a:tr h="648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благоустройству территории поселения  - санитарная (ручная) уборка города, ремонт городских объектов благоустройства, ремонт колодца, скамеек, остановок;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51090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уличное освещение территории города – электроэнергия, обслуживание линий уличного освещения (установка светильников, замена ламп, обход и восстановление трассы и другие работы)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12322"/>
                  </a:ext>
                </a:extLst>
              </a:tr>
              <a:tr h="787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озеленение территории поселения – посадка деревьев, кустарников, формирование крон деревьев, посадка цветов, уход за газонами, зелеными насаждениями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55081"/>
                  </a:ext>
                </a:extLst>
              </a:tr>
              <a:tr h="67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 Возрождение и развитие коренного (шорского) народа»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жителей шорского народа в отдаленных поселках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12711"/>
                  </a:ext>
                </a:extLst>
              </a:tr>
              <a:tr h="67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"Развитие культуры в Шерегешском  городском поселении»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Подготовка объектов благоустройства к проведению праздничных мероприятий «Новый год», «Проводы зимы», «9 мая», «День поселка»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747629"/>
                  </a:ext>
                </a:extLst>
              </a:tr>
              <a:tr h="452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«Социальная поддержка Совета ветеранов»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ветеранов и инвалидов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247" marR="4247" marT="42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1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4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79929"/>
              </p:ext>
            </p:extLst>
          </p:nvPr>
        </p:nvGraphicFramePr>
        <p:xfrm>
          <a:off x="251520" y="260649"/>
          <a:ext cx="8568952" cy="4250177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41896283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931085736"/>
                    </a:ext>
                  </a:extLst>
                </a:gridCol>
                <a:gridCol w="3316822">
                  <a:extLst>
                    <a:ext uri="{9D8B030D-6E8A-4147-A177-3AD203B41FA5}">
                      <a16:colId xmlns:a16="http://schemas.microsoft.com/office/drawing/2014/main" val="2447310018"/>
                    </a:ext>
                  </a:extLst>
                </a:gridCol>
                <a:gridCol w="896575">
                  <a:extLst>
                    <a:ext uri="{9D8B030D-6E8A-4147-A177-3AD203B41FA5}">
                      <a16:colId xmlns:a16="http://schemas.microsoft.com/office/drawing/2014/main" val="473759352"/>
                    </a:ext>
                  </a:extLst>
                </a:gridCol>
                <a:gridCol w="717865">
                  <a:extLst>
                    <a:ext uri="{9D8B030D-6E8A-4147-A177-3AD203B41FA5}">
                      <a16:colId xmlns:a16="http://schemas.microsoft.com/office/drawing/2014/main" val="3248469603"/>
                    </a:ext>
                  </a:extLst>
                </a:gridCol>
                <a:gridCol w="690605">
                  <a:extLst>
                    <a:ext uri="{9D8B030D-6E8A-4147-A177-3AD203B41FA5}">
                      <a16:colId xmlns:a16="http://schemas.microsoft.com/office/drawing/2014/main" val="1234141043"/>
                    </a:ext>
                  </a:extLst>
                </a:gridCol>
                <a:gridCol w="714837">
                  <a:extLst>
                    <a:ext uri="{9D8B030D-6E8A-4147-A177-3AD203B41FA5}">
                      <a16:colId xmlns:a16="http://schemas.microsoft.com/office/drawing/2014/main" val="2587183232"/>
                    </a:ext>
                  </a:extLst>
                </a:gridCol>
              </a:tblGrid>
              <a:tr h="7055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«Развитие физической культуры и спорта в Шерегешском  городском поселении»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финансово-хозяйственной деятельности учреждений в сфере физической культуры и спорта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516130"/>
                  </a:ext>
                </a:extLst>
              </a:tr>
              <a:tr h="21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пропаганды здорового образа жизни, пропаганды физической культуры и спорта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502805"/>
                  </a:ext>
                </a:extLst>
              </a:tr>
              <a:tr h="84509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«Средства массовой информации»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Своевременная публикация муниципальных правовых актов в средствах массовой информации с законодательством РФ и Кемеровской области;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52628"/>
                  </a:ext>
                </a:extLst>
              </a:tr>
              <a:tr h="21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Размещение материалов о работе местной администрации в средствах массовой информации.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61668"/>
                  </a:ext>
                </a:extLst>
              </a:tr>
              <a:tr h="446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объем бюджетных ассигнований по МП за счет средств местного  бюджета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1059350,9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347010,0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32398,6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30594,6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74483"/>
                  </a:ext>
                </a:extLst>
              </a:tr>
              <a:tr h="1399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ВЦП </a:t>
                      </a:r>
                      <a:r>
                        <a:rPr lang="ru-RU" sz="105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«Администрация Шерегешского  городского поселения 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эффективного решения органами местного самоуправления вопросов местного значения в целях повышения уровня и качества жизни населения Шерегешского городского поселения       </a:t>
                      </a: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9136,1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10288,9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10320,6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10350,6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3" marR="6753" marT="6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14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Глава Шерегешского городского поселения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Швайгерт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Вадим Сергеевич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работы с 9-30 до 17-30, перерыв с 12-30 до 13-30.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Адрес:  652971, Кемеровская  область, пгт. Шерегеш ул. Гагарина д.6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  (8-384-73) 6-24-97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sheregesh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dirty="0" smtClean="0"/>
              <a:t>БЮДЖЕТ ДЛЯ ГРАЖДАН</a:t>
            </a:r>
            <a:endParaRPr lang="ru-RU" sz="5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cs typeface="Times New Roman" panose="02020603050405020304" pitchFamily="18" charset="0"/>
              </a:rPr>
              <a:t>к  бюджету муниципального образования Шерегешское городское поселение 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                      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cs typeface="Times New Roman" panose="02020603050405020304" pitchFamily="18" charset="0"/>
              </a:rPr>
              <a:t>год и плановый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1800" dirty="0">
                <a:cs typeface="Times New Roman" panose="02020603050405020304" pitchFamily="18" charset="0"/>
              </a:rPr>
              <a:t>годов</a:t>
            </a:r>
          </a:p>
          <a:p>
            <a:pPr marL="0" indent="0" algn="ctr">
              <a:buNone/>
            </a:pPr>
            <a:r>
              <a:rPr lang="ru-RU" sz="2000" dirty="0" smtClean="0"/>
              <a:t>1. Вводная </a:t>
            </a:r>
            <a:r>
              <a:rPr lang="ru-RU" sz="2000" dirty="0"/>
              <a:t>часть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9" y="3068960"/>
            <a:ext cx="84249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Схема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ДОХОДЫ БЮДЖЕТА </a:t>
            </a:r>
            <a:r>
              <a:rPr lang="ru-RU" sz="2200" b="1" dirty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200" b="1" i="1" dirty="0">
                <a:solidFill>
                  <a:schemeClr val="tx1"/>
                </a:solidFill>
                <a:latin typeface="+mn-lt"/>
              </a:rPr>
              <a:t>поступающие в бюджет денежные средства.</a:t>
            </a: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solidFill>
                <a:srgbClr val="0066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068960"/>
            <a:ext cx="21602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Налоговые доходы:</a:t>
            </a:r>
            <a:endParaRPr lang="ru-RU" dirty="0"/>
          </a:p>
          <a:p>
            <a:r>
              <a:rPr lang="ru-RU" dirty="0"/>
              <a:t>- налог на доходы физических лиц;</a:t>
            </a:r>
          </a:p>
          <a:p>
            <a:r>
              <a:rPr lang="ru-RU" dirty="0"/>
              <a:t>- акцизы по подакцизным товарам;</a:t>
            </a:r>
          </a:p>
          <a:p>
            <a:r>
              <a:rPr lang="ru-RU" dirty="0"/>
              <a:t>- налог на имущество физических лиц;</a:t>
            </a:r>
          </a:p>
          <a:p>
            <a:r>
              <a:rPr lang="ru-RU" dirty="0"/>
              <a:t>- земельный налог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1556794"/>
            <a:ext cx="66247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Доходы бюджета муниципального образования Шерегешское городское поселение</a:t>
            </a:r>
            <a:endParaRPr lang="ru-RU" sz="1100" dirty="0">
              <a:solidFill>
                <a:schemeClr val="bg1">
                  <a:lumMod val="9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924944"/>
            <a:ext cx="3744416" cy="393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Неналоговые доходы:</a:t>
            </a:r>
            <a:endParaRPr lang="ru-RU" dirty="0"/>
          </a:p>
          <a:p>
            <a:r>
              <a:rPr lang="ru-RU" dirty="0"/>
              <a:t>- доходы от использования муниципального имущества;</a:t>
            </a:r>
          </a:p>
          <a:p>
            <a:r>
              <a:rPr lang="ru-RU" dirty="0"/>
              <a:t>- доходы от оказания платных услуг и компенсации затрат государства;</a:t>
            </a:r>
          </a:p>
          <a:p>
            <a:r>
              <a:rPr lang="ru-RU" dirty="0"/>
              <a:t>- доходы от продажи материальных и нематериальных активов,</a:t>
            </a:r>
          </a:p>
          <a:p>
            <a:r>
              <a:rPr lang="ru-RU" dirty="0"/>
              <a:t>- штрафы, санкции, возмещение ущерба;</a:t>
            </a:r>
          </a:p>
          <a:p>
            <a:r>
              <a:rPr lang="ru-RU" dirty="0"/>
              <a:t>-платежи при пользовании природными ресурсами;</a:t>
            </a:r>
          </a:p>
          <a:p>
            <a:r>
              <a:rPr lang="ru-RU" dirty="0"/>
              <a:t>- прочие 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3068960"/>
            <a:ext cx="21602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Безвозмездные поступления:</a:t>
            </a:r>
            <a:endParaRPr lang="ru-RU" dirty="0"/>
          </a:p>
          <a:p>
            <a:r>
              <a:rPr lang="ru-RU" dirty="0"/>
              <a:t>- дотации;</a:t>
            </a:r>
          </a:p>
          <a:p>
            <a:r>
              <a:rPr lang="ru-RU" dirty="0"/>
              <a:t>- иные межбюджетные трансферты;</a:t>
            </a:r>
          </a:p>
          <a:p>
            <a:r>
              <a:rPr lang="ru-RU" dirty="0"/>
              <a:t>- прочие безвозмездные поступления</a:t>
            </a:r>
          </a:p>
        </p:txBody>
      </p:sp>
      <p:cxnSp>
        <p:nvCxnSpPr>
          <p:cNvPr id="4096" name="Прямая соединительная линия 4095"/>
          <p:cNvCxnSpPr/>
          <p:nvPr/>
        </p:nvCxnSpPr>
        <p:spPr>
          <a:xfrm>
            <a:off x="4499992" y="2276872"/>
            <a:ext cx="0" cy="648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99" name="Прямая соединительная линия 4098"/>
          <p:cNvCxnSpPr/>
          <p:nvPr/>
        </p:nvCxnSpPr>
        <p:spPr>
          <a:xfrm>
            <a:off x="1619672" y="2600908"/>
            <a:ext cx="6192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1" name="Прямая соединительная линия 4100"/>
          <p:cNvCxnSpPr>
            <a:endCxn id="7" idx="0"/>
          </p:cNvCxnSpPr>
          <p:nvPr/>
        </p:nvCxnSpPr>
        <p:spPr>
          <a:xfrm>
            <a:off x="1619672" y="2600910"/>
            <a:ext cx="0" cy="468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3" name="Прямая соединительная линия 4102"/>
          <p:cNvCxnSpPr/>
          <p:nvPr/>
        </p:nvCxnSpPr>
        <p:spPr>
          <a:xfrm>
            <a:off x="7812360" y="2600910"/>
            <a:ext cx="0" cy="4680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latin typeface="+mn-lt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958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6889" y="1700808"/>
            <a:ext cx="7488832" cy="43204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ассигнования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348880"/>
            <a:ext cx="63367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 оказание услуг, выполнение работ;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2924944"/>
            <a:ext cx="6336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социальное обеспечение населения;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3573016"/>
            <a:ext cx="6336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05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ru-RU" sz="1750" dirty="0" smtClean="0">
                <a:effectLst/>
                <a:ea typeface="Times New Roman"/>
                <a:cs typeface="Times New Roman"/>
              </a:rPr>
              <a:t>предоставление бюджетных инвестиций</a:t>
            </a:r>
            <a:r>
              <a:rPr lang="ru-RU" dirty="0" smtClean="0">
                <a:effectLst/>
                <a:ea typeface="Times New Roman"/>
                <a:cs typeface="Times New Roman"/>
              </a:rPr>
              <a:t>;</a:t>
            </a:r>
            <a:endParaRPr lang="ru-RU" dirty="0">
              <a:effectLst/>
              <a:ea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4221090"/>
            <a:ext cx="63367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предоставление субсидий;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4797152"/>
            <a:ext cx="6336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предоставление межбюджетных трансфертов;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5445224"/>
            <a:ext cx="6336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обслуживание долга;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3688" y="6103666"/>
            <a:ext cx="63367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обслуживание долга;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87624" y="2132857"/>
            <a:ext cx="0" cy="42228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87624" y="6355694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1"/>
          </p:cNvCxnSpPr>
          <p:nvPr/>
        </p:nvCxnSpPr>
        <p:spPr>
          <a:xfrm>
            <a:off x="1187624" y="5661248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1"/>
          </p:cNvCxnSpPr>
          <p:nvPr/>
        </p:nvCxnSpPr>
        <p:spPr>
          <a:xfrm>
            <a:off x="1187624" y="5013176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2" idx="1"/>
          </p:cNvCxnSpPr>
          <p:nvPr/>
        </p:nvCxnSpPr>
        <p:spPr>
          <a:xfrm>
            <a:off x="1187624" y="4401108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1" idx="1"/>
          </p:cNvCxnSpPr>
          <p:nvPr/>
        </p:nvCxnSpPr>
        <p:spPr>
          <a:xfrm>
            <a:off x="1187624" y="3789040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0" idx="1"/>
          </p:cNvCxnSpPr>
          <p:nvPr/>
        </p:nvCxnSpPr>
        <p:spPr>
          <a:xfrm flipH="1">
            <a:off x="1187624" y="3140968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" idx="1"/>
          </p:cNvCxnSpPr>
          <p:nvPr/>
        </p:nvCxnSpPr>
        <p:spPr>
          <a:xfrm flipH="1">
            <a:off x="1187624" y="2528900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35732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юджетные ассигнования - предельные объемы денежных средств, предусмотренных в соответствующем финансовом году для исполнения бюджетных обязательств.</a:t>
            </a:r>
            <a:b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- </a:t>
            </a:r>
            <a:r>
              <a:rPr lang="ru-RU" sz="12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следующий за текущим финансовым годом.</a:t>
            </a:r>
            <a:b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Плановый период - два финансовых года, следующие за очередным финансовым годом.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ОЗНАЧАЕТ ТРЕХЛЕТНИЙ БЮДЖЕТ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0352" y="5786454"/>
            <a:ext cx="7772400" cy="6429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sz="1700" b="1" dirty="0" smtClean="0"/>
              <a:t>Каждый год 3-летний период бюджетного планирования сдвигается на 1 год вперед, т.е. корректируются ранее утвержденные параметры 1 и 2-го года, добавляются параметры 3-го года. </a:t>
            </a:r>
            <a:endParaRPr lang="ru-RU" sz="1700" dirty="0" smtClean="0"/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146"/>
              </p:ext>
            </p:extLst>
          </p:nvPr>
        </p:nvGraphicFramePr>
        <p:xfrm>
          <a:off x="642909" y="2044026"/>
          <a:ext cx="7858180" cy="3528115"/>
        </p:xfrm>
        <a:graphic>
          <a:graphicData uri="http://schemas.openxmlformats.org/drawingml/2006/table">
            <a:tbl>
              <a:tblPr/>
              <a:tblGrid>
                <a:gridCol w="158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5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4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Очередной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 2 года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Корректировка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91235" algn="ctr"/>
                        </a:tabLs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8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Очередной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 2 года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Корректировка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Очередной год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 2 года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731"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t+1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22год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t+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t+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73" marR="418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28860" y="3857628"/>
            <a:ext cx="714380" cy="64294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5C249">
                <a:lumMod val="20000"/>
                <a:lumOff val="80000"/>
              </a:srgbClr>
            </a:outerShdw>
          </a:effectLst>
        </p:spPr>
      </p:pic>
      <p:pic>
        <p:nvPicPr>
          <p:cNvPr id="10541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857628"/>
            <a:ext cx="752475" cy="571500"/>
          </a:xfrm>
          <a:prstGeom prst="rect">
            <a:avLst/>
          </a:prstGeom>
          <a:noFill/>
        </p:spPr>
      </p:pic>
      <p:pic>
        <p:nvPicPr>
          <p:cNvPr id="10539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714620"/>
            <a:ext cx="752475" cy="504825"/>
          </a:xfrm>
          <a:prstGeom prst="rect">
            <a:avLst/>
          </a:prstGeom>
          <a:noFill/>
        </p:spPr>
      </p:pic>
      <p:pic>
        <p:nvPicPr>
          <p:cNvPr id="10538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14620"/>
            <a:ext cx="752475" cy="504825"/>
          </a:xfrm>
          <a:prstGeom prst="rect">
            <a:avLst/>
          </a:prstGeom>
          <a:noFill/>
        </p:spPr>
      </p:pic>
      <p:pic>
        <p:nvPicPr>
          <p:cNvPr id="10537" name="Рисунок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643182"/>
            <a:ext cx="723900" cy="381000"/>
          </a:xfrm>
          <a:prstGeom prst="rect">
            <a:avLst/>
          </a:prstGeom>
          <a:noFill/>
        </p:spPr>
      </p:pic>
      <p:sp>
        <p:nvSpPr>
          <p:cNvPr id="10540" name="AutoShape 33"/>
          <p:cNvSpPr>
            <a:spLocks noChangeArrowheads="1"/>
          </p:cNvSpPr>
          <p:nvPr/>
        </p:nvSpPr>
        <p:spPr bwMode="auto">
          <a:xfrm>
            <a:off x="5715008" y="3929066"/>
            <a:ext cx="642937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614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3791</TotalTime>
  <Words>2028</Words>
  <Application>Microsoft Office PowerPoint</Application>
  <PresentationFormat>Экран (4:3)</PresentationFormat>
  <Paragraphs>786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Constantia</vt:lpstr>
      <vt:lpstr>Times New Roman</vt:lpstr>
      <vt:lpstr>Wingdings 2</vt:lpstr>
      <vt:lpstr>Поток</vt:lpstr>
      <vt:lpstr>Слайд</vt:lpstr>
      <vt:lpstr>Слайд Microsoft PowerPoint</vt:lpstr>
      <vt:lpstr>Презентация PowerPoint</vt:lpstr>
      <vt:lpstr>Уважаемые Шерегешцы!</vt:lpstr>
      <vt:lpstr>БЮДЖЕТ ДЛЯ ГРАЖДАН</vt:lpstr>
      <vt:lpstr>Презентация PowerPoint</vt:lpstr>
      <vt:lpstr>Презентация PowerPoint</vt:lpstr>
      <vt:lpstr>ДОХОДЫ БЮДЖЕТА – поступающие в бюджет денежные средства.</vt:lpstr>
      <vt:lpstr>РАСХОДЫ БЮДЖЕТА – выплачиваемые из бюджета денежные средства</vt:lpstr>
      <vt:lpstr> Бюджетные ассигнования - предельные объемы денежных средств, предусмотренных в соответствующем финансовом году для исполнения бюджетных обязательств. Очередной финансовый год - год, следующий за текущим финансовым годом. Плановый период - два финансовых года, следующие за очередным финансовым годом.                                                               ЧТО ОЗНАЧАЕТ ТРЕХЛЕТНИЙ БЮДЖЕТ</vt:lpstr>
      <vt:lpstr>Презентация PowerPoint</vt:lpstr>
      <vt:lpstr>Презентация PowerPoint</vt:lpstr>
      <vt:lpstr>2. Основные характеристики бюджета Шерегешского городского поселения на 2022 – 2024 годы </vt:lpstr>
      <vt:lpstr>Бюджет принимается сбалансированный. Доходы бюджета Объем и структура  доходов в динамике бюджета муниципального образования Шерегешское  городское поселение  (тыс. рублей) </vt:lpstr>
      <vt:lpstr>Презентация PowerPoint</vt:lpstr>
      <vt:lpstr>Презентация PowerPoint</vt:lpstr>
      <vt:lpstr>Расходы бюджета по основным функциям</vt:lpstr>
      <vt:lpstr>Презентация PowerPoint</vt:lpstr>
      <vt:lpstr>Структура расходов бюджета муниципального образования «Шерегешское городское поселение» на 2023-2025 годы по основным разделам  Динамика (структура) расходов бюджета  муниципального образования «Шерегешское городское поселение» </vt:lpstr>
      <vt:lpstr>Презентация PowerPoint</vt:lpstr>
      <vt:lpstr>Презентация PowerPoint</vt:lpstr>
      <vt:lpstr>Расходы бюджета муниципального образования «Шерегешское городское поселение» на 1 жителя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buhsher</cp:lastModifiedBy>
  <cp:revision>190</cp:revision>
  <cp:lastPrinted>2022-12-29T07:09:24Z</cp:lastPrinted>
  <dcterms:created xsi:type="dcterms:W3CDTF">2017-11-14T22:05:00Z</dcterms:created>
  <dcterms:modified xsi:type="dcterms:W3CDTF">2022-12-29T10:27:21Z</dcterms:modified>
</cp:coreProperties>
</file>